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slides/slide7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60" r:id="rId4"/>
    <p:sldId id="261" r:id="rId5"/>
    <p:sldId id="318" r:id="rId6"/>
    <p:sldId id="265" r:id="rId7"/>
    <p:sldId id="267" r:id="rId8"/>
    <p:sldId id="356" r:id="rId9"/>
    <p:sldId id="372" r:id="rId10"/>
    <p:sldId id="268" r:id="rId11"/>
    <p:sldId id="269" r:id="rId12"/>
    <p:sldId id="273" r:id="rId13"/>
    <p:sldId id="353" r:id="rId14"/>
    <p:sldId id="274" r:id="rId15"/>
    <p:sldId id="275" r:id="rId16"/>
    <p:sldId id="276" r:id="rId17"/>
    <p:sldId id="289" r:id="rId18"/>
    <p:sldId id="290" r:id="rId19"/>
    <p:sldId id="288" r:id="rId20"/>
    <p:sldId id="284" r:id="rId21"/>
    <p:sldId id="282" r:id="rId22"/>
    <p:sldId id="283" r:id="rId23"/>
    <p:sldId id="375" r:id="rId24"/>
    <p:sldId id="365" r:id="rId25"/>
    <p:sldId id="357" r:id="rId26"/>
    <p:sldId id="367" r:id="rId27"/>
    <p:sldId id="362" r:id="rId28"/>
    <p:sldId id="359" r:id="rId29"/>
    <p:sldId id="361" r:id="rId30"/>
    <p:sldId id="363" r:id="rId31"/>
    <p:sldId id="364" r:id="rId32"/>
    <p:sldId id="286" r:id="rId33"/>
    <p:sldId id="287" r:id="rId34"/>
    <p:sldId id="279" r:id="rId35"/>
    <p:sldId id="373" r:id="rId36"/>
    <p:sldId id="298" r:id="rId37"/>
    <p:sldId id="299" r:id="rId38"/>
    <p:sldId id="281" r:id="rId39"/>
    <p:sldId id="368" r:id="rId40"/>
    <p:sldId id="285" r:id="rId41"/>
    <p:sldId id="301" r:id="rId42"/>
    <p:sldId id="300" r:id="rId43"/>
    <p:sldId id="302" r:id="rId44"/>
    <p:sldId id="303" r:id="rId45"/>
    <p:sldId id="321" r:id="rId46"/>
    <p:sldId id="322" r:id="rId47"/>
    <p:sldId id="323" r:id="rId48"/>
    <p:sldId id="370" r:id="rId49"/>
    <p:sldId id="371" r:id="rId50"/>
    <p:sldId id="304" r:id="rId51"/>
    <p:sldId id="374" r:id="rId52"/>
    <p:sldId id="305" r:id="rId53"/>
    <p:sldId id="306" r:id="rId54"/>
    <p:sldId id="376" r:id="rId55"/>
    <p:sldId id="327" r:id="rId56"/>
    <p:sldId id="325" r:id="rId57"/>
    <p:sldId id="328" r:id="rId58"/>
    <p:sldId id="330" r:id="rId59"/>
    <p:sldId id="331" r:id="rId60"/>
    <p:sldId id="332" r:id="rId61"/>
    <p:sldId id="333" r:id="rId62"/>
    <p:sldId id="329" r:id="rId63"/>
    <p:sldId id="334" r:id="rId64"/>
    <p:sldId id="335" r:id="rId65"/>
    <p:sldId id="336" r:id="rId66"/>
    <p:sldId id="337" r:id="rId67"/>
    <p:sldId id="294" r:id="rId68"/>
    <p:sldId id="343" r:id="rId69"/>
    <p:sldId id="340" r:id="rId70"/>
    <p:sldId id="309" r:id="rId71"/>
    <p:sldId id="311" r:id="rId72"/>
    <p:sldId id="310" r:id="rId73"/>
    <p:sldId id="312" r:id="rId74"/>
    <p:sldId id="369" r:id="rId75"/>
    <p:sldId id="308" r:id="rId76"/>
    <p:sldId id="313" r:id="rId77"/>
    <p:sldId id="317" r:id="rId78"/>
    <p:sldId id="319" r:id="rId79"/>
    <p:sldId id="316" r:id="rId80"/>
    <p:sldId id="339" r:id="rId8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660033"/>
    <a:srgbClr val="66FFCC"/>
    <a:srgbClr val="FFFFCC"/>
    <a:srgbClr val="660066"/>
    <a:srgbClr val="800080"/>
    <a:srgbClr val="990099"/>
    <a:srgbClr val="9872F8"/>
    <a:srgbClr val="E98383"/>
    <a:srgbClr val="ADB656"/>
    <a:srgbClr val="C8C84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72" y="-2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2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9639E-34C4-4961-B5DC-4F584CDF819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FFF1BD16-73C8-4D0B-A7F0-5803361D372A}">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Максимально ранее начало реализации восстановительного лечения</a:t>
          </a:r>
        </a:p>
      </dgm:t>
    </dgm:pt>
    <dgm:pt modelId="{335C2C77-8786-45FA-B1B1-E250F8CF2762}" type="parTrans" cxnId="{672F5817-2933-4D41-A5D5-06D748D7A426}">
      <dgm:prSet/>
      <dgm:spPr/>
      <dgm:t>
        <a:bodyPr/>
        <a:lstStyle/>
        <a:p>
          <a:endParaRPr lang="ru-RU"/>
        </a:p>
      </dgm:t>
    </dgm:pt>
    <dgm:pt modelId="{B495CF24-7B07-4B8F-AD30-13B3EADAB880}" type="sibTrans" cxnId="{672F5817-2933-4D41-A5D5-06D748D7A426}">
      <dgm:prSet/>
      <dgm:spPr/>
      <dgm:t>
        <a:bodyPr/>
        <a:lstStyle/>
        <a:p>
          <a:endParaRPr lang="ru-RU"/>
        </a:p>
      </dgm:t>
    </dgm:pt>
    <dgm:pt modelId="{191C8B15-E4B8-4EE5-BB79-54CDB8B19798}">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Непрерывность и </a:t>
          </a:r>
          <a:r>
            <a:rPr lang="ru-RU" sz="2400" b="1" kern="1200" dirty="0" err="1" smtClean="0">
              <a:solidFill>
                <a:schemeClr val="tx1"/>
              </a:solidFill>
              <a:latin typeface="+mn-lt"/>
              <a:ea typeface="+mn-ea"/>
              <a:cs typeface="+mn-cs"/>
            </a:rPr>
            <a:t>этапность</a:t>
          </a:r>
          <a:r>
            <a:rPr lang="ru-RU" sz="2400" b="1" kern="1200" dirty="0" smtClean="0">
              <a:solidFill>
                <a:schemeClr val="tx1"/>
              </a:solidFill>
              <a:latin typeface="+mn-lt"/>
              <a:ea typeface="+mn-ea"/>
              <a:cs typeface="+mn-cs"/>
            </a:rPr>
            <a:t> проведения реабилитационных мероприятий </a:t>
          </a:r>
        </a:p>
      </dgm:t>
    </dgm:pt>
    <dgm:pt modelId="{DEDE52A4-5453-48CD-899D-4CFF37ECCA26}" type="parTrans" cxnId="{29DD6A8D-66C2-4DFF-BC3C-908CB7E27E21}">
      <dgm:prSet/>
      <dgm:spPr/>
      <dgm:t>
        <a:bodyPr/>
        <a:lstStyle/>
        <a:p>
          <a:endParaRPr lang="ru-RU"/>
        </a:p>
      </dgm:t>
    </dgm:pt>
    <dgm:pt modelId="{2D945BC3-3F10-403B-B586-41E109781B70}" type="sibTrans" cxnId="{29DD6A8D-66C2-4DFF-BC3C-908CB7E27E21}">
      <dgm:prSet/>
      <dgm:spPr/>
      <dgm:t>
        <a:bodyPr/>
        <a:lstStyle/>
        <a:p>
          <a:endParaRPr lang="ru-RU"/>
        </a:p>
      </dgm:t>
    </dgm:pt>
    <dgm:pt modelId="{91E351CA-4447-4D73-97F0-FB905A0BC891}">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Комплексный характер лечебных, социальных, психологических и других мероприятий</a:t>
          </a:r>
        </a:p>
      </dgm:t>
    </dgm:pt>
    <dgm:pt modelId="{9089F6D2-5453-4E52-AAAE-ACD5F2C52047}" type="parTrans" cxnId="{22C43AA6-8E93-4A3F-9D5F-2BB55ACB4B1C}">
      <dgm:prSet/>
      <dgm:spPr/>
      <dgm:t>
        <a:bodyPr/>
        <a:lstStyle/>
        <a:p>
          <a:endParaRPr lang="ru-RU"/>
        </a:p>
      </dgm:t>
    </dgm:pt>
    <dgm:pt modelId="{76E4729A-7F18-4330-A04B-3F954D28CC72}" type="sibTrans" cxnId="{22C43AA6-8E93-4A3F-9D5F-2BB55ACB4B1C}">
      <dgm:prSet/>
      <dgm:spPr/>
      <dgm:t>
        <a:bodyPr/>
        <a:lstStyle/>
        <a:p>
          <a:endParaRPr lang="ru-RU"/>
        </a:p>
      </dgm:t>
    </dgm:pt>
    <dgm:pt modelId="{B453D847-E608-47B3-9070-7A2E228C0B03}">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Индивидуальный подход к составлению программ реабилитации с учетом течения процесса, возраста, условий и образа жизни больного </a:t>
          </a:r>
        </a:p>
      </dgm:t>
    </dgm:pt>
    <dgm:pt modelId="{B7B8B89C-BE32-459B-BE94-E13FDE4B26C5}" type="parTrans" cxnId="{2A985517-F176-4D1E-A0B9-A83857DAE031}">
      <dgm:prSet/>
      <dgm:spPr/>
      <dgm:t>
        <a:bodyPr/>
        <a:lstStyle/>
        <a:p>
          <a:endParaRPr lang="ru-RU"/>
        </a:p>
      </dgm:t>
    </dgm:pt>
    <dgm:pt modelId="{5387243F-687A-4B90-B752-DB8D5B833CBF}" type="sibTrans" cxnId="{2A985517-F176-4D1E-A0B9-A83857DAE031}">
      <dgm:prSet/>
      <dgm:spPr/>
      <dgm:t>
        <a:bodyPr/>
        <a:lstStyle/>
        <a:p>
          <a:endParaRPr lang="ru-RU"/>
        </a:p>
      </dgm:t>
    </dgm:pt>
    <dgm:pt modelId="{FEAC726B-EB89-4B25-8808-472DA68A7845}" type="pres">
      <dgm:prSet presAssocID="{DC79639E-34C4-4961-B5DC-4F584CDF819C}" presName="linear" presStyleCnt="0">
        <dgm:presLayoutVars>
          <dgm:dir/>
          <dgm:animLvl val="lvl"/>
          <dgm:resizeHandles val="exact"/>
        </dgm:presLayoutVars>
      </dgm:prSet>
      <dgm:spPr/>
      <dgm:t>
        <a:bodyPr/>
        <a:lstStyle/>
        <a:p>
          <a:endParaRPr lang="ru-RU"/>
        </a:p>
      </dgm:t>
    </dgm:pt>
    <dgm:pt modelId="{C0E94D19-FFF2-41B5-9CDE-7346C11209E6}" type="pres">
      <dgm:prSet presAssocID="{FFF1BD16-73C8-4D0B-A7F0-5803361D372A}" presName="parentLin" presStyleCnt="0"/>
      <dgm:spPr/>
    </dgm:pt>
    <dgm:pt modelId="{1D4B326B-81C7-4607-B569-65A1BB05E522}" type="pres">
      <dgm:prSet presAssocID="{FFF1BD16-73C8-4D0B-A7F0-5803361D372A}" presName="parentLeftMargin" presStyleLbl="node1" presStyleIdx="0" presStyleCnt="4"/>
      <dgm:spPr/>
      <dgm:t>
        <a:bodyPr/>
        <a:lstStyle/>
        <a:p>
          <a:endParaRPr lang="ru-RU"/>
        </a:p>
      </dgm:t>
    </dgm:pt>
    <dgm:pt modelId="{7A44FCB4-D9DF-4301-9FA7-2A98048F3921}" type="pres">
      <dgm:prSet presAssocID="{FFF1BD16-73C8-4D0B-A7F0-5803361D372A}" presName="parentText" presStyleLbl="node1" presStyleIdx="0" presStyleCnt="4" custScaleX="128535" custLinFactNeighborX="2262" custLinFactNeighborY="-706">
        <dgm:presLayoutVars>
          <dgm:chMax val="0"/>
          <dgm:bulletEnabled val="1"/>
        </dgm:presLayoutVars>
      </dgm:prSet>
      <dgm:spPr/>
      <dgm:t>
        <a:bodyPr/>
        <a:lstStyle/>
        <a:p>
          <a:endParaRPr lang="ru-RU"/>
        </a:p>
      </dgm:t>
    </dgm:pt>
    <dgm:pt modelId="{E3BCC15E-5FE5-49A8-BC8B-DC7755F32937}" type="pres">
      <dgm:prSet presAssocID="{FFF1BD16-73C8-4D0B-A7F0-5803361D372A}" presName="negativeSpace" presStyleCnt="0"/>
      <dgm:spPr/>
    </dgm:pt>
    <dgm:pt modelId="{73800608-E8AB-4719-9E6C-06EC41670EA0}" type="pres">
      <dgm:prSet presAssocID="{FFF1BD16-73C8-4D0B-A7F0-5803361D372A}" presName="childText" presStyleLbl="conFgAcc1" presStyleIdx="0" presStyleCnt="4">
        <dgm:presLayoutVars>
          <dgm:bulletEnabled val="1"/>
        </dgm:presLayoutVars>
      </dgm:prSet>
      <dgm:spPr/>
    </dgm:pt>
    <dgm:pt modelId="{F75FDDD9-BED6-463D-AB51-B5B1F6E1BB70}" type="pres">
      <dgm:prSet presAssocID="{B495CF24-7B07-4B8F-AD30-13B3EADAB880}" presName="spaceBetweenRectangles" presStyleCnt="0"/>
      <dgm:spPr/>
    </dgm:pt>
    <dgm:pt modelId="{4D6839B2-3EE5-49EC-9B3A-610C42ACC879}" type="pres">
      <dgm:prSet presAssocID="{191C8B15-E4B8-4EE5-BB79-54CDB8B19798}" presName="parentLin" presStyleCnt="0"/>
      <dgm:spPr/>
    </dgm:pt>
    <dgm:pt modelId="{ED152381-98B1-424F-BA92-40EC76002BE5}" type="pres">
      <dgm:prSet presAssocID="{191C8B15-E4B8-4EE5-BB79-54CDB8B19798}" presName="parentLeftMargin" presStyleLbl="node1" presStyleIdx="0" presStyleCnt="4"/>
      <dgm:spPr/>
      <dgm:t>
        <a:bodyPr/>
        <a:lstStyle/>
        <a:p>
          <a:endParaRPr lang="ru-RU"/>
        </a:p>
      </dgm:t>
    </dgm:pt>
    <dgm:pt modelId="{2BE47828-F833-4975-8954-3868B79CD9A3}" type="pres">
      <dgm:prSet presAssocID="{191C8B15-E4B8-4EE5-BB79-54CDB8B19798}" presName="parentText" presStyleLbl="node1" presStyleIdx="1" presStyleCnt="4" custScaleX="127570">
        <dgm:presLayoutVars>
          <dgm:chMax val="0"/>
          <dgm:bulletEnabled val="1"/>
        </dgm:presLayoutVars>
      </dgm:prSet>
      <dgm:spPr/>
      <dgm:t>
        <a:bodyPr/>
        <a:lstStyle/>
        <a:p>
          <a:endParaRPr lang="ru-RU"/>
        </a:p>
      </dgm:t>
    </dgm:pt>
    <dgm:pt modelId="{7228CEE4-C2D3-4460-A73B-A348D4E3EE4F}" type="pres">
      <dgm:prSet presAssocID="{191C8B15-E4B8-4EE5-BB79-54CDB8B19798}" presName="negativeSpace" presStyleCnt="0"/>
      <dgm:spPr/>
    </dgm:pt>
    <dgm:pt modelId="{CA3C0632-7644-4BC7-9B41-A6E80F36E6AD}" type="pres">
      <dgm:prSet presAssocID="{191C8B15-E4B8-4EE5-BB79-54CDB8B19798}" presName="childText" presStyleLbl="conFgAcc1" presStyleIdx="1" presStyleCnt="4">
        <dgm:presLayoutVars>
          <dgm:bulletEnabled val="1"/>
        </dgm:presLayoutVars>
      </dgm:prSet>
      <dgm:spPr/>
    </dgm:pt>
    <dgm:pt modelId="{F4FF59A3-5C7D-48FE-B022-4BE6AC2E9557}" type="pres">
      <dgm:prSet presAssocID="{2D945BC3-3F10-403B-B586-41E109781B70}" presName="spaceBetweenRectangles" presStyleCnt="0"/>
      <dgm:spPr/>
    </dgm:pt>
    <dgm:pt modelId="{BEFC6D41-1851-4101-8946-1B8E6981D7EE}" type="pres">
      <dgm:prSet presAssocID="{91E351CA-4447-4D73-97F0-FB905A0BC891}" presName="parentLin" presStyleCnt="0"/>
      <dgm:spPr/>
    </dgm:pt>
    <dgm:pt modelId="{0FAB2CC7-2DB6-4EF1-9B35-766B9EC67343}" type="pres">
      <dgm:prSet presAssocID="{91E351CA-4447-4D73-97F0-FB905A0BC891}" presName="parentLeftMargin" presStyleLbl="node1" presStyleIdx="1" presStyleCnt="4"/>
      <dgm:spPr/>
      <dgm:t>
        <a:bodyPr/>
        <a:lstStyle/>
        <a:p>
          <a:endParaRPr lang="ru-RU"/>
        </a:p>
      </dgm:t>
    </dgm:pt>
    <dgm:pt modelId="{F32C3E2E-3B5A-4F8C-B460-6A4EFA4F4C29}" type="pres">
      <dgm:prSet presAssocID="{91E351CA-4447-4D73-97F0-FB905A0BC891}" presName="parentText" presStyleLbl="node1" presStyleIdx="2" presStyleCnt="4" custScaleX="127000">
        <dgm:presLayoutVars>
          <dgm:chMax val="0"/>
          <dgm:bulletEnabled val="1"/>
        </dgm:presLayoutVars>
      </dgm:prSet>
      <dgm:spPr/>
      <dgm:t>
        <a:bodyPr/>
        <a:lstStyle/>
        <a:p>
          <a:endParaRPr lang="ru-RU"/>
        </a:p>
      </dgm:t>
    </dgm:pt>
    <dgm:pt modelId="{FF5D3091-2850-4574-9A9B-499CFAD8CA8D}" type="pres">
      <dgm:prSet presAssocID="{91E351CA-4447-4D73-97F0-FB905A0BC891}" presName="negativeSpace" presStyleCnt="0"/>
      <dgm:spPr/>
    </dgm:pt>
    <dgm:pt modelId="{95073F31-22E9-4DFB-87A5-EB94B3717E9C}" type="pres">
      <dgm:prSet presAssocID="{91E351CA-4447-4D73-97F0-FB905A0BC891}" presName="childText" presStyleLbl="conFgAcc1" presStyleIdx="2" presStyleCnt="4">
        <dgm:presLayoutVars>
          <dgm:bulletEnabled val="1"/>
        </dgm:presLayoutVars>
      </dgm:prSet>
      <dgm:spPr/>
    </dgm:pt>
    <dgm:pt modelId="{D2265665-8F7D-4490-8E68-19CCEB3A8A79}" type="pres">
      <dgm:prSet presAssocID="{76E4729A-7F18-4330-A04B-3F954D28CC72}" presName="spaceBetweenRectangles" presStyleCnt="0"/>
      <dgm:spPr/>
    </dgm:pt>
    <dgm:pt modelId="{A960EE83-7CEB-4828-833B-638B09D82EBB}" type="pres">
      <dgm:prSet presAssocID="{B453D847-E608-47B3-9070-7A2E228C0B03}" presName="parentLin" presStyleCnt="0"/>
      <dgm:spPr/>
    </dgm:pt>
    <dgm:pt modelId="{F401E2C3-86E7-4236-9FEF-B8666DC0BFC1}" type="pres">
      <dgm:prSet presAssocID="{B453D847-E608-47B3-9070-7A2E228C0B03}" presName="parentLeftMargin" presStyleLbl="node1" presStyleIdx="2" presStyleCnt="4"/>
      <dgm:spPr/>
      <dgm:t>
        <a:bodyPr/>
        <a:lstStyle/>
        <a:p>
          <a:endParaRPr lang="ru-RU"/>
        </a:p>
      </dgm:t>
    </dgm:pt>
    <dgm:pt modelId="{9EC26D79-BE25-49F4-A495-98A558688834}" type="pres">
      <dgm:prSet presAssocID="{B453D847-E608-47B3-9070-7A2E228C0B03}" presName="parentText" presStyleLbl="node1" presStyleIdx="3" presStyleCnt="4" custScaleX="127000" custScaleY="162914">
        <dgm:presLayoutVars>
          <dgm:chMax val="0"/>
          <dgm:bulletEnabled val="1"/>
        </dgm:presLayoutVars>
      </dgm:prSet>
      <dgm:spPr/>
      <dgm:t>
        <a:bodyPr/>
        <a:lstStyle/>
        <a:p>
          <a:endParaRPr lang="ru-RU"/>
        </a:p>
      </dgm:t>
    </dgm:pt>
    <dgm:pt modelId="{AA3031B1-1BF1-4EF7-8FCF-5F725C23503E}" type="pres">
      <dgm:prSet presAssocID="{B453D847-E608-47B3-9070-7A2E228C0B03}" presName="negativeSpace" presStyleCnt="0"/>
      <dgm:spPr/>
    </dgm:pt>
    <dgm:pt modelId="{6457A606-FA0D-4446-B275-31099F9D28FA}" type="pres">
      <dgm:prSet presAssocID="{B453D847-E608-47B3-9070-7A2E228C0B03}" presName="childText" presStyleLbl="conFgAcc1" presStyleIdx="3" presStyleCnt="4">
        <dgm:presLayoutVars>
          <dgm:bulletEnabled val="1"/>
        </dgm:presLayoutVars>
      </dgm:prSet>
      <dgm:spPr/>
    </dgm:pt>
  </dgm:ptLst>
  <dgm:cxnLst>
    <dgm:cxn modelId="{94AE43BE-6067-4975-8A8B-C81626EA0D2E}" type="presOf" srcId="{91E351CA-4447-4D73-97F0-FB905A0BC891}" destId="{0FAB2CC7-2DB6-4EF1-9B35-766B9EC67343}" srcOrd="0" destOrd="0" presId="urn:microsoft.com/office/officeart/2005/8/layout/list1"/>
    <dgm:cxn modelId="{AB390AA5-F33B-432B-8546-3461DAD6F5EA}" type="presOf" srcId="{191C8B15-E4B8-4EE5-BB79-54CDB8B19798}" destId="{ED152381-98B1-424F-BA92-40EC76002BE5}" srcOrd="0" destOrd="0" presId="urn:microsoft.com/office/officeart/2005/8/layout/list1"/>
    <dgm:cxn modelId="{35A4A27C-3148-4091-A9D6-1AF9EC339A84}" type="presOf" srcId="{B453D847-E608-47B3-9070-7A2E228C0B03}" destId="{F401E2C3-86E7-4236-9FEF-B8666DC0BFC1}" srcOrd="0" destOrd="0" presId="urn:microsoft.com/office/officeart/2005/8/layout/list1"/>
    <dgm:cxn modelId="{52ECD663-0FEF-418D-AA1D-2D3A6B726301}" type="presOf" srcId="{B453D847-E608-47B3-9070-7A2E228C0B03}" destId="{9EC26D79-BE25-49F4-A495-98A558688834}" srcOrd="1" destOrd="0" presId="urn:microsoft.com/office/officeart/2005/8/layout/list1"/>
    <dgm:cxn modelId="{8DE158F7-636A-41F0-AD6E-4D04A0B8E2FA}" type="presOf" srcId="{DC79639E-34C4-4961-B5DC-4F584CDF819C}" destId="{FEAC726B-EB89-4B25-8808-472DA68A7845}" srcOrd="0" destOrd="0" presId="urn:microsoft.com/office/officeart/2005/8/layout/list1"/>
    <dgm:cxn modelId="{29DD6A8D-66C2-4DFF-BC3C-908CB7E27E21}" srcId="{DC79639E-34C4-4961-B5DC-4F584CDF819C}" destId="{191C8B15-E4B8-4EE5-BB79-54CDB8B19798}" srcOrd="1" destOrd="0" parTransId="{DEDE52A4-5453-48CD-899D-4CFF37ECCA26}" sibTransId="{2D945BC3-3F10-403B-B586-41E109781B70}"/>
    <dgm:cxn modelId="{CCB4168C-132A-454F-9987-8907E15277FA}" type="presOf" srcId="{91E351CA-4447-4D73-97F0-FB905A0BC891}" destId="{F32C3E2E-3B5A-4F8C-B460-6A4EFA4F4C29}" srcOrd="1" destOrd="0" presId="urn:microsoft.com/office/officeart/2005/8/layout/list1"/>
    <dgm:cxn modelId="{2A985517-F176-4D1E-A0B9-A83857DAE031}" srcId="{DC79639E-34C4-4961-B5DC-4F584CDF819C}" destId="{B453D847-E608-47B3-9070-7A2E228C0B03}" srcOrd="3" destOrd="0" parTransId="{B7B8B89C-BE32-459B-BE94-E13FDE4B26C5}" sibTransId="{5387243F-687A-4B90-B752-DB8D5B833CBF}"/>
    <dgm:cxn modelId="{22C43AA6-8E93-4A3F-9D5F-2BB55ACB4B1C}" srcId="{DC79639E-34C4-4961-B5DC-4F584CDF819C}" destId="{91E351CA-4447-4D73-97F0-FB905A0BC891}" srcOrd="2" destOrd="0" parTransId="{9089F6D2-5453-4E52-AAAE-ACD5F2C52047}" sibTransId="{76E4729A-7F18-4330-A04B-3F954D28CC72}"/>
    <dgm:cxn modelId="{4AEC2CDA-29BE-4918-83B5-9540B1B3D620}" type="presOf" srcId="{FFF1BD16-73C8-4D0B-A7F0-5803361D372A}" destId="{1D4B326B-81C7-4607-B569-65A1BB05E522}" srcOrd="0" destOrd="0" presId="urn:microsoft.com/office/officeart/2005/8/layout/list1"/>
    <dgm:cxn modelId="{672F5817-2933-4D41-A5D5-06D748D7A426}" srcId="{DC79639E-34C4-4961-B5DC-4F584CDF819C}" destId="{FFF1BD16-73C8-4D0B-A7F0-5803361D372A}" srcOrd="0" destOrd="0" parTransId="{335C2C77-8786-45FA-B1B1-E250F8CF2762}" sibTransId="{B495CF24-7B07-4B8F-AD30-13B3EADAB880}"/>
    <dgm:cxn modelId="{4FFFB953-1303-4832-93B6-8089A1A9C1C5}" type="presOf" srcId="{191C8B15-E4B8-4EE5-BB79-54CDB8B19798}" destId="{2BE47828-F833-4975-8954-3868B79CD9A3}" srcOrd="1" destOrd="0" presId="urn:microsoft.com/office/officeart/2005/8/layout/list1"/>
    <dgm:cxn modelId="{C9CC56CC-AF16-46B1-B5BA-E6B8688BC5AE}" type="presOf" srcId="{FFF1BD16-73C8-4D0B-A7F0-5803361D372A}" destId="{7A44FCB4-D9DF-4301-9FA7-2A98048F3921}" srcOrd="1" destOrd="0" presId="urn:microsoft.com/office/officeart/2005/8/layout/list1"/>
    <dgm:cxn modelId="{C987014C-D3C1-4C3F-820E-CED751D22712}" type="presParOf" srcId="{FEAC726B-EB89-4B25-8808-472DA68A7845}" destId="{C0E94D19-FFF2-41B5-9CDE-7346C11209E6}" srcOrd="0" destOrd="0" presId="urn:microsoft.com/office/officeart/2005/8/layout/list1"/>
    <dgm:cxn modelId="{75AD3AF5-6D95-4E1B-BCF3-41F38B3C2543}" type="presParOf" srcId="{C0E94D19-FFF2-41B5-9CDE-7346C11209E6}" destId="{1D4B326B-81C7-4607-B569-65A1BB05E522}" srcOrd="0" destOrd="0" presId="urn:microsoft.com/office/officeart/2005/8/layout/list1"/>
    <dgm:cxn modelId="{6FB1688F-16C8-463D-8EF9-31FCF87EFC2A}" type="presParOf" srcId="{C0E94D19-FFF2-41B5-9CDE-7346C11209E6}" destId="{7A44FCB4-D9DF-4301-9FA7-2A98048F3921}" srcOrd="1" destOrd="0" presId="urn:microsoft.com/office/officeart/2005/8/layout/list1"/>
    <dgm:cxn modelId="{59D4C388-0A52-4FAB-9FF5-793CCCA05FE2}" type="presParOf" srcId="{FEAC726B-EB89-4B25-8808-472DA68A7845}" destId="{E3BCC15E-5FE5-49A8-BC8B-DC7755F32937}" srcOrd="1" destOrd="0" presId="urn:microsoft.com/office/officeart/2005/8/layout/list1"/>
    <dgm:cxn modelId="{36E35319-987D-49C9-9FAD-4B1B080497D5}" type="presParOf" srcId="{FEAC726B-EB89-4B25-8808-472DA68A7845}" destId="{73800608-E8AB-4719-9E6C-06EC41670EA0}" srcOrd="2" destOrd="0" presId="urn:microsoft.com/office/officeart/2005/8/layout/list1"/>
    <dgm:cxn modelId="{2F4466C3-027D-4E6C-AC0C-7B83461ADD2F}" type="presParOf" srcId="{FEAC726B-EB89-4B25-8808-472DA68A7845}" destId="{F75FDDD9-BED6-463D-AB51-B5B1F6E1BB70}" srcOrd="3" destOrd="0" presId="urn:microsoft.com/office/officeart/2005/8/layout/list1"/>
    <dgm:cxn modelId="{06EB9B9D-1F60-4608-8CEC-8B4BE636E769}" type="presParOf" srcId="{FEAC726B-EB89-4B25-8808-472DA68A7845}" destId="{4D6839B2-3EE5-49EC-9B3A-610C42ACC879}" srcOrd="4" destOrd="0" presId="urn:microsoft.com/office/officeart/2005/8/layout/list1"/>
    <dgm:cxn modelId="{5324E742-19C0-4954-B609-05E5439CBA15}" type="presParOf" srcId="{4D6839B2-3EE5-49EC-9B3A-610C42ACC879}" destId="{ED152381-98B1-424F-BA92-40EC76002BE5}" srcOrd="0" destOrd="0" presId="urn:microsoft.com/office/officeart/2005/8/layout/list1"/>
    <dgm:cxn modelId="{5250A6C6-B082-48BB-8134-E0F29868C76A}" type="presParOf" srcId="{4D6839B2-3EE5-49EC-9B3A-610C42ACC879}" destId="{2BE47828-F833-4975-8954-3868B79CD9A3}" srcOrd="1" destOrd="0" presId="urn:microsoft.com/office/officeart/2005/8/layout/list1"/>
    <dgm:cxn modelId="{FA81FBA9-703B-4603-84DD-7EB079009BD7}" type="presParOf" srcId="{FEAC726B-EB89-4B25-8808-472DA68A7845}" destId="{7228CEE4-C2D3-4460-A73B-A348D4E3EE4F}" srcOrd="5" destOrd="0" presId="urn:microsoft.com/office/officeart/2005/8/layout/list1"/>
    <dgm:cxn modelId="{EC3256F6-E992-489B-86C1-448D02B11FC5}" type="presParOf" srcId="{FEAC726B-EB89-4B25-8808-472DA68A7845}" destId="{CA3C0632-7644-4BC7-9B41-A6E80F36E6AD}" srcOrd="6" destOrd="0" presId="urn:microsoft.com/office/officeart/2005/8/layout/list1"/>
    <dgm:cxn modelId="{DDB14167-4B84-41FF-B10E-EE9BB6CA36A8}" type="presParOf" srcId="{FEAC726B-EB89-4B25-8808-472DA68A7845}" destId="{F4FF59A3-5C7D-48FE-B022-4BE6AC2E9557}" srcOrd="7" destOrd="0" presId="urn:microsoft.com/office/officeart/2005/8/layout/list1"/>
    <dgm:cxn modelId="{874998A8-B69E-4744-B5CD-78E7DF3DB086}" type="presParOf" srcId="{FEAC726B-EB89-4B25-8808-472DA68A7845}" destId="{BEFC6D41-1851-4101-8946-1B8E6981D7EE}" srcOrd="8" destOrd="0" presId="urn:microsoft.com/office/officeart/2005/8/layout/list1"/>
    <dgm:cxn modelId="{45205F86-7A47-4C27-93AA-15C9A19B887B}" type="presParOf" srcId="{BEFC6D41-1851-4101-8946-1B8E6981D7EE}" destId="{0FAB2CC7-2DB6-4EF1-9B35-766B9EC67343}" srcOrd="0" destOrd="0" presId="urn:microsoft.com/office/officeart/2005/8/layout/list1"/>
    <dgm:cxn modelId="{AD4F28DB-B39E-44A7-B76E-71F2483EDAAF}" type="presParOf" srcId="{BEFC6D41-1851-4101-8946-1B8E6981D7EE}" destId="{F32C3E2E-3B5A-4F8C-B460-6A4EFA4F4C29}" srcOrd="1" destOrd="0" presId="urn:microsoft.com/office/officeart/2005/8/layout/list1"/>
    <dgm:cxn modelId="{CD52D76D-6834-4040-ABD0-35D68B385716}" type="presParOf" srcId="{FEAC726B-EB89-4B25-8808-472DA68A7845}" destId="{FF5D3091-2850-4574-9A9B-499CFAD8CA8D}" srcOrd="9" destOrd="0" presId="urn:microsoft.com/office/officeart/2005/8/layout/list1"/>
    <dgm:cxn modelId="{128C4679-1515-43BD-8CE9-E4B73EA2174F}" type="presParOf" srcId="{FEAC726B-EB89-4B25-8808-472DA68A7845}" destId="{95073F31-22E9-4DFB-87A5-EB94B3717E9C}" srcOrd="10" destOrd="0" presId="urn:microsoft.com/office/officeart/2005/8/layout/list1"/>
    <dgm:cxn modelId="{4A505E2A-7EDC-4870-8CA4-276FBE503B75}" type="presParOf" srcId="{FEAC726B-EB89-4B25-8808-472DA68A7845}" destId="{D2265665-8F7D-4490-8E68-19CCEB3A8A79}" srcOrd="11" destOrd="0" presId="urn:microsoft.com/office/officeart/2005/8/layout/list1"/>
    <dgm:cxn modelId="{DDEF64D5-4469-42C7-8310-1EB036FB833B}" type="presParOf" srcId="{FEAC726B-EB89-4B25-8808-472DA68A7845}" destId="{A960EE83-7CEB-4828-833B-638B09D82EBB}" srcOrd="12" destOrd="0" presId="urn:microsoft.com/office/officeart/2005/8/layout/list1"/>
    <dgm:cxn modelId="{4D4CC141-D521-4509-9A6D-499A50B3201A}" type="presParOf" srcId="{A960EE83-7CEB-4828-833B-638B09D82EBB}" destId="{F401E2C3-86E7-4236-9FEF-B8666DC0BFC1}" srcOrd="0" destOrd="0" presId="urn:microsoft.com/office/officeart/2005/8/layout/list1"/>
    <dgm:cxn modelId="{2648392C-0EE6-47A4-8C7A-F01B0D7A3C29}" type="presParOf" srcId="{A960EE83-7CEB-4828-833B-638B09D82EBB}" destId="{9EC26D79-BE25-49F4-A495-98A558688834}" srcOrd="1" destOrd="0" presId="urn:microsoft.com/office/officeart/2005/8/layout/list1"/>
    <dgm:cxn modelId="{34EF80DF-3605-4934-978D-8E0DE7ACDE8C}" type="presParOf" srcId="{FEAC726B-EB89-4B25-8808-472DA68A7845}" destId="{AA3031B1-1BF1-4EF7-8FCF-5F725C23503E}" srcOrd="13" destOrd="0" presId="urn:microsoft.com/office/officeart/2005/8/layout/list1"/>
    <dgm:cxn modelId="{6C53B69D-6241-4A08-8BA9-3BAB58F03F14}" type="presParOf" srcId="{FEAC726B-EB89-4B25-8808-472DA68A7845}" destId="{6457A606-FA0D-4446-B275-31099F9D28FA}"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5A5639-5D9B-4091-B2D0-7F8AFEB699F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F995EE7D-E322-4D1B-842D-7487D47FE337}">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endParaRPr lang="ru-RU" sz="2400" b="1" kern="1200" dirty="0" smtClean="0">
            <a:solidFill>
              <a:schemeClr val="tx1"/>
            </a:solidFill>
            <a:latin typeface="+mn-lt"/>
            <a:ea typeface="+mn-ea"/>
            <a:cs typeface="+mn-cs"/>
          </a:endParaRPr>
        </a:p>
        <a:p>
          <a:pPr algn="ctr"/>
          <a:r>
            <a:rPr lang="ru-RU" sz="2400" b="1" kern="1200" dirty="0" smtClean="0">
              <a:solidFill>
                <a:schemeClr val="tx1"/>
              </a:solidFill>
              <a:latin typeface="+mn-lt"/>
              <a:ea typeface="+mn-ea"/>
              <a:cs typeface="+mn-cs"/>
            </a:rPr>
            <a:t>Медицинская реабилитация предусматривает меры лечебно-диагностического и восстановительного характера, включает в себя комплекс медицинских мер, направленных на восстановление или компенсацию нарушенных, утраченных функций организма, приведших к инвалидности </a:t>
          </a:r>
        </a:p>
        <a:p>
          <a:pPr algn="ctr"/>
          <a:endParaRPr lang="ru-RU" sz="2400" b="1" kern="1200" dirty="0" smtClean="0">
            <a:solidFill>
              <a:schemeClr val="tx1"/>
            </a:solidFill>
            <a:latin typeface="+mn-lt"/>
            <a:ea typeface="+mn-ea"/>
            <a:cs typeface="+mn-cs"/>
          </a:endParaRPr>
        </a:p>
      </dgm:t>
    </dgm:pt>
    <dgm:pt modelId="{05DE35A7-9B85-4160-B812-DCEAB7985BC3}" type="parTrans" cxnId="{AD19FED0-E51A-4071-9B0A-4078A7D7D485}">
      <dgm:prSet/>
      <dgm:spPr/>
      <dgm:t>
        <a:bodyPr/>
        <a:lstStyle/>
        <a:p>
          <a:endParaRPr lang="ru-RU"/>
        </a:p>
      </dgm:t>
    </dgm:pt>
    <dgm:pt modelId="{4FB03536-3D7D-4F55-ABF1-992B871C5B97}" type="sibTrans" cxnId="{AD19FED0-E51A-4071-9B0A-4078A7D7D485}">
      <dgm:prSet/>
      <dgm:spPr/>
      <dgm:t>
        <a:bodyPr/>
        <a:lstStyle/>
        <a:p>
          <a:endParaRPr lang="ru-RU"/>
        </a:p>
      </dgm:t>
    </dgm:pt>
    <dgm:pt modelId="{40315105-B2E0-4D93-BD8B-9EC3BABDA6A4}">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Социальная реабилитация реализует меры, осуществляемые обществом по отношению к инвалиду и его семье с целью достижения максимально полного восстановления социального статуса </a:t>
          </a:r>
        </a:p>
      </dgm:t>
    </dgm:pt>
    <dgm:pt modelId="{4C78A008-11B0-4E62-BBFE-0FEC20368279}" type="parTrans" cxnId="{EF6C03C5-68B6-4A9D-B771-ADFEA5E72BC3}">
      <dgm:prSet/>
      <dgm:spPr/>
      <dgm:t>
        <a:bodyPr/>
        <a:lstStyle/>
        <a:p>
          <a:endParaRPr lang="ru-RU"/>
        </a:p>
      </dgm:t>
    </dgm:pt>
    <dgm:pt modelId="{748F0C98-3010-42F5-8043-1B9DC69BFC94}" type="sibTrans" cxnId="{EF6C03C5-68B6-4A9D-B771-ADFEA5E72BC3}">
      <dgm:prSet/>
      <dgm:spPr/>
      <dgm:t>
        <a:bodyPr/>
        <a:lstStyle/>
        <a:p>
          <a:endParaRPr lang="ru-RU"/>
        </a:p>
      </dgm:t>
    </dgm:pt>
    <dgm:pt modelId="{824CA500-DC19-419F-860A-3C59A1E580D7}">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Педагогическая реабилитация включает в себя меры, позволяющие решать вопросы обучения и всестороннего развития инвалидов</a:t>
          </a:r>
        </a:p>
      </dgm:t>
    </dgm:pt>
    <dgm:pt modelId="{A770474A-0514-429E-B6B4-83DAD23E5B87}" type="parTrans" cxnId="{134B2D2C-14C6-462D-A167-E92F815BCB9D}">
      <dgm:prSet/>
      <dgm:spPr/>
      <dgm:t>
        <a:bodyPr/>
        <a:lstStyle/>
        <a:p>
          <a:endParaRPr lang="ru-RU"/>
        </a:p>
      </dgm:t>
    </dgm:pt>
    <dgm:pt modelId="{B22FC82D-934B-4697-ABC5-9DD102B5A0F4}" type="sibTrans" cxnId="{134B2D2C-14C6-462D-A167-E92F815BCB9D}">
      <dgm:prSet/>
      <dgm:spPr/>
      <dgm:t>
        <a:bodyPr/>
        <a:lstStyle/>
        <a:p>
          <a:endParaRPr lang="ru-RU"/>
        </a:p>
      </dgm:t>
    </dgm:pt>
    <dgm:pt modelId="{3B20B34C-F775-4969-BBDC-18113793A1DC}">
      <dgm:prSet/>
      <dgm:spPr/>
      <dgm:t>
        <a:bodyPr/>
        <a:lstStyle/>
        <a:p>
          <a:endParaRPr lang="ru-RU" dirty="0"/>
        </a:p>
      </dgm:t>
    </dgm:pt>
    <dgm:pt modelId="{940C426A-C328-43F5-BC7D-5F46E6E3AF9A}" type="parTrans" cxnId="{B1D92C0E-40FB-409D-A5F1-1AF8995B1729}">
      <dgm:prSet/>
      <dgm:spPr/>
      <dgm:t>
        <a:bodyPr/>
        <a:lstStyle/>
        <a:p>
          <a:endParaRPr lang="ru-RU"/>
        </a:p>
      </dgm:t>
    </dgm:pt>
    <dgm:pt modelId="{965FE2D2-83BE-4F4C-B2B6-05CE4005D78A}" type="sibTrans" cxnId="{B1D92C0E-40FB-409D-A5F1-1AF8995B1729}">
      <dgm:prSet/>
      <dgm:spPr/>
      <dgm:t>
        <a:bodyPr/>
        <a:lstStyle/>
        <a:p>
          <a:endParaRPr lang="ru-RU"/>
        </a:p>
      </dgm:t>
    </dgm:pt>
    <dgm:pt modelId="{0BB22E8C-8FDD-4F33-9DA6-C4A242BAE13C}" type="pres">
      <dgm:prSet presAssocID="{425A5639-5D9B-4091-B2D0-7F8AFEB699F6}" presName="linear" presStyleCnt="0">
        <dgm:presLayoutVars>
          <dgm:dir/>
          <dgm:animLvl val="lvl"/>
          <dgm:resizeHandles val="exact"/>
        </dgm:presLayoutVars>
      </dgm:prSet>
      <dgm:spPr/>
      <dgm:t>
        <a:bodyPr/>
        <a:lstStyle/>
        <a:p>
          <a:endParaRPr lang="ru-RU"/>
        </a:p>
      </dgm:t>
    </dgm:pt>
    <dgm:pt modelId="{F90F51FC-4BFB-40CC-AE71-168148479130}" type="pres">
      <dgm:prSet presAssocID="{F995EE7D-E322-4D1B-842D-7487D47FE337}" presName="parentLin" presStyleCnt="0"/>
      <dgm:spPr/>
    </dgm:pt>
    <dgm:pt modelId="{88438345-5CBC-414A-B6EF-670E17484E94}" type="pres">
      <dgm:prSet presAssocID="{F995EE7D-E322-4D1B-842D-7487D47FE337}" presName="parentLeftMargin" presStyleLbl="node1" presStyleIdx="0" presStyleCnt="3"/>
      <dgm:spPr/>
      <dgm:t>
        <a:bodyPr/>
        <a:lstStyle/>
        <a:p>
          <a:endParaRPr lang="ru-RU"/>
        </a:p>
      </dgm:t>
    </dgm:pt>
    <dgm:pt modelId="{F33E4CC0-F2F7-4C18-8645-37099D4FB661}" type="pres">
      <dgm:prSet presAssocID="{F995EE7D-E322-4D1B-842D-7487D47FE337}" presName="parentText" presStyleLbl="node1" presStyleIdx="0" presStyleCnt="3" custScaleX="125421" custScaleY="380185" custLinFactNeighborX="676" custLinFactNeighborY="4186">
        <dgm:presLayoutVars>
          <dgm:chMax val="0"/>
          <dgm:bulletEnabled val="1"/>
        </dgm:presLayoutVars>
      </dgm:prSet>
      <dgm:spPr/>
      <dgm:t>
        <a:bodyPr/>
        <a:lstStyle/>
        <a:p>
          <a:endParaRPr lang="ru-RU"/>
        </a:p>
      </dgm:t>
    </dgm:pt>
    <dgm:pt modelId="{F3E528FC-4F65-4E00-84A0-F13E19F08D24}" type="pres">
      <dgm:prSet presAssocID="{F995EE7D-E322-4D1B-842D-7487D47FE337}" presName="negativeSpace" presStyleCnt="0"/>
      <dgm:spPr/>
    </dgm:pt>
    <dgm:pt modelId="{DB9BC771-82EF-429B-8B26-789AFA1B59D0}" type="pres">
      <dgm:prSet presAssocID="{F995EE7D-E322-4D1B-842D-7487D47FE337}" presName="childText" presStyleLbl="conFgAcc1" presStyleIdx="0" presStyleCnt="3">
        <dgm:presLayoutVars>
          <dgm:bulletEnabled val="1"/>
        </dgm:presLayoutVars>
      </dgm:prSet>
      <dgm:spPr/>
    </dgm:pt>
    <dgm:pt modelId="{CD9CA649-1C3E-4BBA-BED4-DBE34848BE82}" type="pres">
      <dgm:prSet presAssocID="{4FB03536-3D7D-4F55-ABF1-992B871C5B97}" presName="spaceBetweenRectangles" presStyleCnt="0"/>
      <dgm:spPr/>
    </dgm:pt>
    <dgm:pt modelId="{74C2D1B1-6F97-4332-BBAF-FFBF6DA1AE28}" type="pres">
      <dgm:prSet presAssocID="{40315105-B2E0-4D93-BD8B-9EC3BABDA6A4}" presName="parentLin" presStyleCnt="0"/>
      <dgm:spPr/>
    </dgm:pt>
    <dgm:pt modelId="{0AECE8FE-0D27-4022-9ABD-BBBFD6949769}" type="pres">
      <dgm:prSet presAssocID="{40315105-B2E0-4D93-BD8B-9EC3BABDA6A4}" presName="parentLeftMargin" presStyleLbl="node1" presStyleIdx="0" presStyleCnt="3"/>
      <dgm:spPr/>
      <dgm:t>
        <a:bodyPr/>
        <a:lstStyle/>
        <a:p>
          <a:endParaRPr lang="ru-RU"/>
        </a:p>
      </dgm:t>
    </dgm:pt>
    <dgm:pt modelId="{3A3A602D-6CB3-4E61-9B98-193B70758155}" type="pres">
      <dgm:prSet presAssocID="{40315105-B2E0-4D93-BD8B-9EC3BABDA6A4}" presName="parentText" presStyleLbl="node1" presStyleIdx="1" presStyleCnt="3" custScaleX="124712" custScaleY="270172" custLinFactNeighborX="11425" custLinFactNeighborY="-5258">
        <dgm:presLayoutVars>
          <dgm:chMax val="0"/>
          <dgm:bulletEnabled val="1"/>
        </dgm:presLayoutVars>
      </dgm:prSet>
      <dgm:spPr/>
      <dgm:t>
        <a:bodyPr/>
        <a:lstStyle/>
        <a:p>
          <a:endParaRPr lang="ru-RU"/>
        </a:p>
      </dgm:t>
    </dgm:pt>
    <dgm:pt modelId="{A3ED0066-7783-4BD0-AC64-E76A07C7B6B7}" type="pres">
      <dgm:prSet presAssocID="{40315105-B2E0-4D93-BD8B-9EC3BABDA6A4}" presName="negativeSpace" presStyleCnt="0"/>
      <dgm:spPr/>
    </dgm:pt>
    <dgm:pt modelId="{33D6ED08-7387-41A8-B20F-C83AC878D0AD}" type="pres">
      <dgm:prSet presAssocID="{40315105-B2E0-4D93-BD8B-9EC3BABDA6A4}" presName="childText" presStyleLbl="conFgAcc1" presStyleIdx="1" presStyleCnt="3">
        <dgm:presLayoutVars>
          <dgm:bulletEnabled val="1"/>
        </dgm:presLayoutVars>
      </dgm:prSet>
      <dgm:spPr/>
    </dgm:pt>
    <dgm:pt modelId="{DE07E033-26CD-4E5A-B953-7BF8D7487D0C}" type="pres">
      <dgm:prSet presAssocID="{748F0C98-3010-42F5-8043-1B9DC69BFC94}" presName="spaceBetweenRectangles" presStyleCnt="0"/>
      <dgm:spPr/>
    </dgm:pt>
    <dgm:pt modelId="{82FFB3FD-D20A-456B-AB3B-2DB7AFFC5BD4}" type="pres">
      <dgm:prSet presAssocID="{824CA500-DC19-419F-860A-3C59A1E580D7}" presName="parentLin" presStyleCnt="0"/>
      <dgm:spPr/>
    </dgm:pt>
    <dgm:pt modelId="{5265E169-03E3-4116-A0C1-E8D2D3CCCA47}" type="pres">
      <dgm:prSet presAssocID="{824CA500-DC19-419F-860A-3C59A1E580D7}" presName="parentLeftMargin" presStyleLbl="node1" presStyleIdx="1" presStyleCnt="3"/>
      <dgm:spPr/>
      <dgm:t>
        <a:bodyPr/>
        <a:lstStyle/>
        <a:p>
          <a:endParaRPr lang="ru-RU"/>
        </a:p>
      </dgm:t>
    </dgm:pt>
    <dgm:pt modelId="{BBE3DB49-8B50-4384-AFDF-0EA075CAF3CA}" type="pres">
      <dgm:prSet presAssocID="{824CA500-DC19-419F-860A-3C59A1E580D7}" presName="parentText" presStyleLbl="node1" presStyleIdx="2" presStyleCnt="3" custScaleX="124819" custScaleY="175746" custLinFactNeighborX="11425" custLinFactNeighborY="-4916">
        <dgm:presLayoutVars>
          <dgm:chMax val="0"/>
          <dgm:bulletEnabled val="1"/>
        </dgm:presLayoutVars>
      </dgm:prSet>
      <dgm:spPr/>
      <dgm:t>
        <a:bodyPr/>
        <a:lstStyle/>
        <a:p>
          <a:endParaRPr lang="ru-RU"/>
        </a:p>
      </dgm:t>
    </dgm:pt>
    <dgm:pt modelId="{1C2DF176-6E35-4D77-BCE4-41641E6AC3CE}" type="pres">
      <dgm:prSet presAssocID="{824CA500-DC19-419F-860A-3C59A1E580D7}" presName="negativeSpace" presStyleCnt="0"/>
      <dgm:spPr/>
    </dgm:pt>
    <dgm:pt modelId="{D2885C3F-DC04-484F-BD34-C59E48E4AC51}" type="pres">
      <dgm:prSet presAssocID="{824CA500-DC19-419F-860A-3C59A1E580D7}" presName="childText" presStyleLbl="conFgAcc1" presStyleIdx="2" presStyleCnt="3" custLinFactNeighborY="22273">
        <dgm:presLayoutVars>
          <dgm:bulletEnabled val="1"/>
        </dgm:presLayoutVars>
      </dgm:prSet>
      <dgm:spPr/>
      <dgm:t>
        <a:bodyPr/>
        <a:lstStyle/>
        <a:p>
          <a:endParaRPr lang="ru-RU"/>
        </a:p>
      </dgm:t>
    </dgm:pt>
  </dgm:ptLst>
  <dgm:cxnLst>
    <dgm:cxn modelId="{DAE82A4C-78C0-41C1-8FEC-2C793F3ED89A}" type="presOf" srcId="{3B20B34C-F775-4969-BBDC-18113793A1DC}" destId="{D2885C3F-DC04-484F-BD34-C59E48E4AC51}" srcOrd="0" destOrd="0" presId="urn:microsoft.com/office/officeart/2005/8/layout/list1"/>
    <dgm:cxn modelId="{62A5F28A-0C8E-46BD-8EB8-E2FD1E7C5707}" type="presOf" srcId="{824CA500-DC19-419F-860A-3C59A1E580D7}" destId="{5265E169-03E3-4116-A0C1-E8D2D3CCCA47}" srcOrd="0" destOrd="0" presId="urn:microsoft.com/office/officeart/2005/8/layout/list1"/>
    <dgm:cxn modelId="{FD279C33-4475-4096-8A34-E91542973336}" type="presOf" srcId="{824CA500-DC19-419F-860A-3C59A1E580D7}" destId="{BBE3DB49-8B50-4384-AFDF-0EA075CAF3CA}" srcOrd="1" destOrd="0" presId="urn:microsoft.com/office/officeart/2005/8/layout/list1"/>
    <dgm:cxn modelId="{C23C85C0-CF82-4F32-9A49-8F8748BD224D}" type="presOf" srcId="{F995EE7D-E322-4D1B-842D-7487D47FE337}" destId="{88438345-5CBC-414A-B6EF-670E17484E94}" srcOrd="0" destOrd="0" presId="urn:microsoft.com/office/officeart/2005/8/layout/list1"/>
    <dgm:cxn modelId="{EF6C03C5-68B6-4A9D-B771-ADFEA5E72BC3}" srcId="{425A5639-5D9B-4091-B2D0-7F8AFEB699F6}" destId="{40315105-B2E0-4D93-BD8B-9EC3BABDA6A4}" srcOrd="1" destOrd="0" parTransId="{4C78A008-11B0-4E62-BBFE-0FEC20368279}" sibTransId="{748F0C98-3010-42F5-8043-1B9DC69BFC94}"/>
    <dgm:cxn modelId="{134B2D2C-14C6-462D-A167-E92F815BCB9D}" srcId="{425A5639-5D9B-4091-B2D0-7F8AFEB699F6}" destId="{824CA500-DC19-419F-860A-3C59A1E580D7}" srcOrd="2" destOrd="0" parTransId="{A770474A-0514-429E-B6B4-83DAD23E5B87}" sibTransId="{B22FC82D-934B-4697-ABC5-9DD102B5A0F4}"/>
    <dgm:cxn modelId="{B1D92C0E-40FB-409D-A5F1-1AF8995B1729}" srcId="{824CA500-DC19-419F-860A-3C59A1E580D7}" destId="{3B20B34C-F775-4969-BBDC-18113793A1DC}" srcOrd="0" destOrd="0" parTransId="{940C426A-C328-43F5-BC7D-5F46E6E3AF9A}" sibTransId="{965FE2D2-83BE-4F4C-B2B6-05CE4005D78A}"/>
    <dgm:cxn modelId="{AD19FED0-E51A-4071-9B0A-4078A7D7D485}" srcId="{425A5639-5D9B-4091-B2D0-7F8AFEB699F6}" destId="{F995EE7D-E322-4D1B-842D-7487D47FE337}" srcOrd="0" destOrd="0" parTransId="{05DE35A7-9B85-4160-B812-DCEAB7985BC3}" sibTransId="{4FB03536-3D7D-4F55-ABF1-992B871C5B97}"/>
    <dgm:cxn modelId="{052CA17B-4C9E-402E-969D-EFE0FA1325FC}" type="presOf" srcId="{425A5639-5D9B-4091-B2D0-7F8AFEB699F6}" destId="{0BB22E8C-8FDD-4F33-9DA6-C4A242BAE13C}" srcOrd="0" destOrd="0" presId="urn:microsoft.com/office/officeart/2005/8/layout/list1"/>
    <dgm:cxn modelId="{2507C9F8-504F-4B9A-9184-59AAA526CEEC}" type="presOf" srcId="{F995EE7D-E322-4D1B-842D-7487D47FE337}" destId="{F33E4CC0-F2F7-4C18-8645-37099D4FB661}" srcOrd="1" destOrd="0" presId="urn:microsoft.com/office/officeart/2005/8/layout/list1"/>
    <dgm:cxn modelId="{29CF47BA-1433-4B41-9597-E7AF843E155F}" type="presOf" srcId="{40315105-B2E0-4D93-BD8B-9EC3BABDA6A4}" destId="{0AECE8FE-0D27-4022-9ABD-BBBFD6949769}" srcOrd="0" destOrd="0" presId="urn:microsoft.com/office/officeart/2005/8/layout/list1"/>
    <dgm:cxn modelId="{1770FF12-8CCD-4066-AA70-105314D250A2}" type="presOf" srcId="{40315105-B2E0-4D93-BD8B-9EC3BABDA6A4}" destId="{3A3A602D-6CB3-4E61-9B98-193B70758155}" srcOrd="1" destOrd="0" presId="urn:microsoft.com/office/officeart/2005/8/layout/list1"/>
    <dgm:cxn modelId="{A36A95A4-9714-4DFF-B13D-AB2E0FC55F88}" type="presParOf" srcId="{0BB22E8C-8FDD-4F33-9DA6-C4A242BAE13C}" destId="{F90F51FC-4BFB-40CC-AE71-168148479130}" srcOrd="0" destOrd="0" presId="urn:microsoft.com/office/officeart/2005/8/layout/list1"/>
    <dgm:cxn modelId="{3F41D0F7-E305-4F98-888E-0F426F8953FC}" type="presParOf" srcId="{F90F51FC-4BFB-40CC-AE71-168148479130}" destId="{88438345-5CBC-414A-B6EF-670E17484E94}" srcOrd="0" destOrd="0" presId="urn:microsoft.com/office/officeart/2005/8/layout/list1"/>
    <dgm:cxn modelId="{36FA7325-01B3-41FD-B7DC-E767E73AD38D}" type="presParOf" srcId="{F90F51FC-4BFB-40CC-AE71-168148479130}" destId="{F33E4CC0-F2F7-4C18-8645-37099D4FB661}" srcOrd="1" destOrd="0" presId="urn:microsoft.com/office/officeart/2005/8/layout/list1"/>
    <dgm:cxn modelId="{EB2A8289-6CC6-46EB-A309-61D6D2E498D6}" type="presParOf" srcId="{0BB22E8C-8FDD-4F33-9DA6-C4A242BAE13C}" destId="{F3E528FC-4F65-4E00-84A0-F13E19F08D24}" srcOrd="1" destOrd="0" presId="urn:microsoft.com/office/officeart/2005/8/layout/list1"/>
    <dgm:cxn modelId="{DCEDD000-608E-4DF8-A27E-1B399E405CFF}" type="presParOf" srcId="{0BB22E8C-8FDD-4F33-9DA6-C4A242BAE13C}" destId="{DB9BC771-82EF-429B-8B26-789AFA1B59D0}" srcOrd="2" destOrd="0" presId="urn:microsoft.com/office/officeart/2005/8/layout/list1"/>
    <dgm:cxn modelId="{D048A2D0-71FD-4581-AD69-8D8EA97F31DE}" type="presParOf" srcId="{0BB22E8C-8FDD-4F33-9DA6-C4A242BAE13C}" destId="{CD9CA649-1C3E-4BBA-BED4-DBE34848BE82}" srcOrd="3" destOrd="0" presId="urn:microsoft.com/office/officeart/2005/8/layout/list1"/>
    <dgm:cxn modelId="{91071521-8489-41A7-A43B-FE5A25288A84}" type="presParOf" srcId="{0BB22E8C-8FDD-4F33-9DA6-C4A242BAE13C}" destId="{74C2D1B1-6F97-4332-BBAF-FFBF6DA1AE28}" srcOrd="4" destOrd="0" presId="urn:microsoft.com/office/officeart/2005/8/layout/list1"/>
    <dgm:cxn modelId="{E0FC1C43-E855-432B-AB74-4885FF1E7D29}" type="presParOf" srcId="{74C2D1B1-6F97-4332-BBAF-FFBF6DA1AE28}" destId="{0AECE8FE-0D27-4022-9ABD-BBBFD6949769}" srcOrd="0" destOrd="0" presId="urn:microsoft.com/office/officeart/2005/8/layout/list1"/>
    <dgm:cxn modelId="{9A53B275-3FB1-4D31-8E0D-9743DE8252A8}" type="presParOf" srcId="{74C2D1B1-6F97-4332-BBAF-FFBF6DA1AE28}" destId="{3A3A602D-6CB3-4E61-9B98-193B70758155}" srcOrd="1" destOrd="0" presId="urn:microsoft.com/office/officeart/2005/8/layout/list1"/>
    <dgm:cxn modelId="{06CCDE4B-976C-4EFF-B9E5-24A3D4848DF5}" type="presParOf" srcId="{0BB22E8C-8FDD-4F33-9DA6-C4A242BAE13C}" destId="{A3ED0066-7783-4BD0-AC64-E76A07C7B6B7}" srcOrd="5" destOrd="0" presId="urn:microsoft.com/office/officeart/2005/8/layout/list1"/>
    <dgm:cxn modelId="{4AAE780C-9221-4D4A-8D28-867F2DE85E7B}" type="presParOf" srcId="{0BB22E8C-8FDD-4F33-9DA6-C4A242BAE13C}" destId="{33D6ED08-7387-41A8-B20F-C83AC878D0AD}" srcOrd="6" destOrd="0" presId="urn:microsoft.com/office/officeart/2005/8/layout/list1"/>
    <dgm:cxn modelId="{E10494AB-F6F1-4763-B5C6-EA0B6BE7C104}" type="presParOf" srcId="{0BB22E8C-8FDD-4F33-9DA6-C4A242BAE13C}" destId="{DE07E033-26CD-4E5A-B953-7BF8D7487D0C}" srcOrd="7" destOrd="0" presId="urn:microsoft.com/office/officeart/2005/8/layout/list1"/>
    <dgm:cxn modelId="{CF8E69F3-C51D-4465-BB90-8A5F4C0D0A02}" type="presParOf" srcId="{0BB22E8C-8FDD-4F33-9DA6-C4A242BAE13C}" destId="{82FFB3FD-D20A-456B-AB3B-2DB7AFFC5BD4}" srcOrd="8" destOrd="0" presId="urn:microsoft.com/office/officeart/2005/8/layout/list1"/>
    <dgm:cxn modelId="{8F44E8B3-FCC1-4C9A-BB21-6E04E4843064}" type="presParOf" srcId="{82FFB3FD-D20A-456B-AB3B-2DB7AFFC5BD4}" destId="{5265E169-03E3-4116-A0C1-E8D2D3CCCA47}" srcOrd="0" destOrd="0" presId="urn:microsoft.com/office/officeart/2005/8/layout/list1"/>
    <dgm:cxn modelId="{88AF75C4-648C-4C28-BBE1-77D45D1BD96D}" type="presParOf" srcId="{82FFB3FD-D20A-456B-AB3B-2DB7AFFC5BD4}" destId="{BBE3DB49-8B50-4384-AFDF-0EA075CAF3CA}" srcOrd="1" destOrd="0" presId="urn:microsoft.com/office/officeart/2005/8/layout/list1"/>
    <dgm:cxn modelId="{54959C7B-1725-41FF-BADC-12FBFC5C3635}" type="presParOf" srcId="{0BB22E8C-8FDD-4F33-9DA6-C4A242BAE13C}" destId="{1C2DF176-6E35-4D77-BCE4-41641E6AC3CE}" srcOrd="9" destOrd="0" presId="urn:microsoft.com/office/officeart/2005/8/layout/list1"/>
    <dgm:cxn modelId="{1FE0DF73-C9C7-4B85-8E98-AD83AA985F52}" type="presParOf" srcId="{0BB22E8C-8FDD-4F33-9DA6-C4A242BAE13C}" destId="{D2885C3F-DC04-484F-BD34-C59E48E4AC51}"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56BF72-444F-4456-A071-559FEBEBF00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01C90ECB-6D09-441E-A55C-9DF30838C004}">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Психологическая реабилитация определяет меры, позволяющие инвалиду  успешно адаптироваться в окружающей среде ив обществе</a:t>
          </a:r>
        </a:p>
      </dgm:t>
    </dgm:pt>
    <dgm:pt modelId="{40EB6FC5-B0E3-4D58-ABA9-AF64E7DFF569}" type="parTrans" cxnId="{96094E33-4751-4179-89EF-430D52ACD639}">
      <dgm:prSet/>
      <dgm:spPr/>
      <dgm:t>
        <a:bodyPr/>
        <a:lstStyle/>
        <a:p>
          <a:endParaRPr lang="ru-RU"/>
        </a:p>
      </dgm:t>
    </dgm:pt>
    <dgm:pt modelId="{C5D2F9BB-F3D5-4961-AC71-A436E5DDA2F3}" type="sibTrans" cxnId="{96094E33-4751-4179-89EF-430D52ACD639}">
      <dgm:prSet/>
      <dgm:spPr/>
      <dgm:t>
        <a:bodyPr/>
        <a:lstStyle/>
        <a:p>
          <a:endParaRPr lang="ru-RU"/>
        </a:p>
      </dgm:t>
    </dgm:pt>
    <dgm:pt modelId="{8969DC0A-D221-4E3A-A464-C8C207AFDDD9}">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Профессионально-трудовая реабилитация понимается как система гарантированных государством мероприятий по профессиональной ориентации, профессиональному обучению и трудоустройству инвалидов в соответствии с их здоровьем, квалификацией и личными склонностями </a:t>
          </a:r>
        </a:p>
      </dgm:t>
    </dgm:pt>
    <dgm:pt modelId="{1972C1B4-F53F-4F00-8A10-02CD6A7E1CC5}" type="parTrans" cxnId="{EE1074DD-169A-49E3-8D18-D6A1651D7495}">
      <dgm:prSet/>
      <dgm:spPr/>
      <dgm:t>
        <a:bodyPr/>
        <a:lstStyle/>
        <a:p>
          <a:endParaRPr lang="ru-RU"/>
        </a:p>
      </dgm:t>
    </dgm:pt>
    <dgm:pt modelId="{D32F1D8B-1103-44CF-990E-8793EE2B392B}" type="sibTrans" cxnId="{EE1074DD-169A-49E3-8D18-D6A1651D7495}">
      <dgm:prSet/>
      <dgm:spPr/>
      <dgm:t>
        <a:bodyPr/>
        <a:lstStyle/>
        <a:p>
          <a:endParaRPr lang="ru-RU"/>
        </a:p>
      </dgm:t>
    </dgm:pt>
    <dgm:pt modelId="{EEDB94C0-D739-4523-907D-D1C874137E89}">
      <dgm:prSet phldrT="[Текст]" custT="1">
        <dgm:style>
          <a:lnRef idx="1">
            <a:schemeClr val="accent1"/>
          </a:lnRef>
          <a:fillRef idx="2">
            <a:schemeClr val="accent1"/>
          </a:fillRef>
          <a:effectRef idx="1">
            <a:schemeClr val="accent1"/>
          </a:effectRef>
          <a:fontRef idx="minor">
            <a:schemeClr val="dk1"/>
          </a:fontRef>
        </dgm:style>
      </dgm:prSet>
      <dgm:spPr/>
      <dgm:t>
        <a:bodyPr/>
        <a:lstStyle/>
        <a:p>
          <a:pPr algn="ctr"/>
          <a:r>
            <a:rPr lang="ru-RU" sz="2400" b="1" kern="1200" dirty="0" smtClean="0">
              <a:solidFill>
                <a:schemeClr val="tx1"/>
              </a:solidFill>
              <a:latin typeface="+mn-lt"/>
              <a:ea typeface="+mn-ea"/>
              <a:cs typeface="+mn-cs"/>
            </a:rPr>
            <a:t>Техническая реабилитация предусматривает использование достижений научно-технического прогресса для восстановления и (или) компенсаций анатомической или функциональной неполноценности организма индивида</a:t>
          </a:r>
        </a:p>
      </dgm:t>
    </dgm:pt>
    <dgm:pt modelId="{A0566062-9821-497A-9918-70DB434E480B}" type="parTrans" cxnId="{782E394E-E6D4-42DD-BB8D-0022237D8BE3}">
      <dgm:prSet/>
      <dgm:spPr/>
      <dgm:t>
        <a:bodyPr/>
        <a:lstStyle/>
        <a:p>
          <a:endParaRPr lang="ru-RU"/>
        </a:p>
      </dgm:t>
    </dgm:pt>
    <dgm:pt modelId="{C06CB052-61DA-4509-BF5D-EB95646E0483}" type="sibTrans" cxnId="{782E394E-E6D4-42DD-BB8D-0022237D8BE3}">
      <dgm:prSet/>
      <dgm:spPr/>
      <dgm:t>
        <a:bodyPr/>
        <a:lstStyle/>
        <a:p>
          <a:endParaRPr lang="ru-RU"/>
        </a:p>
      </dgm:t>
    </dgm:pt>
    <dgm:pt modelId="{A6A38B33-2197-407E-B820-FC301FA3CF43}" type="pres">
      <dgm:prSet presAssocID="{1B56BF72-444F-4456-A071-559FEBEBF005}" presName="linear" presStyleCnt="0">
        <dgm:presLayoutVars>
          <dgm:dir/>
          <dgm:animLvl val="lvl"/>
          <dgm:resizeHandles val="exact"/>
        </dgm:presLayoutVars>
      </dgm:prSet>
      <dgm:spPr/>
      <dgm:t>
        <a:bodyPr/>
        <a:lstStyle/>
        <a:p>
          <a:endParaRPr lang="ru-RU"/>
        </a:p>
      </dgm:t>
    </dgm:pt>
    <dgm:pt modelId="{2DEF0B3C-A085-45E0-B22E-3C6338D93304}" type="pres">
      <dgm:prSet presAssocID="{01C90ECB-6D09-441E-A55C-9DF30838C004}" presName="parentLin" presStyleCnt="0"/>
      <dgm:spPr/>
    </dgm:pt>
    <dgm:pt modelId="{B2A47884-CED1-4718-A0B3-7A16F9801580}" type="pres">
      <dgm:prSet presAssocID="{01C90ECB-6D09-441E-A55C-9DF30838C004}" presName="parentLeftMargin" presStyleLbl="node1" presStyleIdx="0" presStyleCnt="3"/>
      <dgm:spPr/>
      <dgm:t>
        <a:bodyPr/>
        <a:lstStyle/>
        <a:p>
          <a:endParaRPr lang="ru-RU"/>
        </a:p>
      </dgm:t>
    </dgm:pt>
    <dgm:pt modelId="{BAFB20C1-13C7-4180-B166-10CDBA4BE501}" type="pres">
      <dgm:prSet presAssocID="{01C90ECB-6D09-441E-A55C-9DF30838C004}" presName="parentText" presStyleLbl="node1" presStyleIdx="0" presStyleCnt="3" custScaleX="124620" custScaleY="387737">
        <dgm:presLayoutVars>
          <dgm:chMax val="0"/>
          <dgm:bulletEnabled val="1"/>
        </dgm:presLayoutVars>
      </dgm:prSet>
      <dgm:spPr/>
      <dgm:t>
        <a:bodyPr/>
        <a:lstStyle/>
        <a:p>
          <a:endParaRPr lang="ru-RU"/>
        </a:p>
      </dgm:t>
    </dgm:pt>
    <dgm:pt modelId="{7C535DE4-76BB-4B4A-BF4D-B2E03253317B}" type="pres">
      <dgm:prSet presAssocID="{01C90ECB-6D09-441E-A55C-9DF30838C004}" presName="negativeSpace" presStyleCnt="0"/>
      <dgm:spPr/>
    </dgm:pt>
    <dgm:pt modelId="{F47BB908-19FE-4596-88F1-2F103C4E51E6}" type="pres">
      <dgm:prSet presAssocID="{01C90ECB-6D09-441E-A55C-9DF30838C004}" presName="childText" presStyleLbl="conFgAcc1" presStyleIdx="0" presStyleCnt="3">
        <dgm:presLayoutVars>
          <dgm:bulletEnabled val="1"/>
        </dgm:presLayoutVars>
      </dgm:prSet>
      <dgm:spPr/>
    </dgm:pt>
    <dgm:pt modelId="{1046A835-1B30-4504-B0D0-136435A83151}" type="pres">
      <dgm:prSet presAssocID="{C5D2F9BB-F3D5-4961-AC71-A436E5DDA2F3}" presName="spaceBetweenRectangles" presStyleCnt="0"/>
      <dgm:spPr/>
    </dgm:pt>
    <dgm:pt modelId="{E2DF4A9F-BCDC-4DBD-A5E4-9032DE9A1D73}" type="pres">
      <dgm:prSet presAssocID="{8969DC0A-D221-4E3A-A464-C8C207AFDDD9}" presName="parentLin" presStyleCnt="0"/>
      <dgm:spPr/>
    </dgm:pt>
    <dgm:pt modelId="{82C3F93F-8D50-4A5A-AB19-88CE26BE853B}" type="pres">
      <dgm:prSet presAssocID="{8969DC0A-D221-4E3A-A464-C8C207AFDDD9}" presName="parentLeftMargin" presStyleLbl="node1" presStyleIdx="0" presStyleCnt="3"/>
      <dgm:spPr/>
      <dgm:t>
        <a:bodyPr/>
        <a:lstStyle/>
        <a:p>
          <a:endParaRPr lang="ru-RU"/>
        </a:p>
      </dgm:t>
    </dgm:pt>
    <dgm:pt modelId="{0815CCBE-99AF-45A2-836E-33D00FA30489}" type="pres">
      <dgm:prSet presAssocID="{8969DC0A-D221-4E3A-A464-C8C207AFDDD9}" presName="parentText" presStyleLbl="node1" presStyleIdx="1" presStyleCnt="3" custScaleX="124360" custScaleY="677263">
        <dgm:presLayoutVars>
          <dgm:chMax val="0"/>
          <dgm:bulletEnabled val="1"/>
        </dgm:presLayoutVars>
      </dgm:prSet>
      <dgm:spPr/>
      <dgm:t>
        <a:bodyPr/>
        <a:lstStyle/>
        <a:p>
          <a:endParaRPr lang="ru-RU"/>
        </a:p>
      </dgm:t>
    </dgm:pt>
    <dgm:pt modelId="{86AEF6BF-300D-4544-9E47-FBAB5F4DCD80}" type="pres">
      <dgm:prSet presAssocID="{8969DC0A-D221-4E3A-A464-C8C207AFDDD9}" presName="negativeSpace" presStyleCnt="0"/>
      <dgm:spPr/>
    </dgm:pt>
    <dgm:pt modelId="{20FCF561-33EC-4CBC-9478-05A440CA3DD2}" type="pres">
      <dgm:prSet presAssocID="{8969DC0A-D221-4E3A-A464-C8C207AFDDD9}" presName="childText" presStyleLbl="conFgAcc1" presStyleIdx="1" presStyleCnt="3">
        <dgm:presLayoutVars>
          <dgm:bulletEnabled val="1"/>
        </dgm:presLayoutVars>
      </dgm:prSet>
      <dgm:spPr/>
    </dgm:pt>
    <dgm:pt modelId="{E141FE9E-D95A-4EC5-9EA3-A5CC406BF518}" type="pres">
      <dgm:prSet presAssocID="{D32F1D8B-1103-44CF-990E-8793EE2B392B}" presName="spaceBetweenRectangles" presStyleCnt="0"/>
      <dgm:spPr/>
    </dgm:pt>
    <dgm:pt modelId="{6BC7E570-3ED3-4B42-91F4-88DFAB9FC171}" type="pres">
      <dgm:prSet presAssocID="{EEDB94C0-D739-4523-907D-D1C874137E89}" presName="parentLin" presStyleCnt="0"/>
      <dgm:spPr/>
    </dgm:pt>
    <dgm:pt modelId="{AC33E9A3-488B-4312-8D21-2C27B27C56D6}" type="pres">
      <dgm:prSet presAssocID="{EEDB94C0-D739-4523-907D-D1C874137E89}" presName="parentLeftMargin" presStyleLbl="node1" presStyleIdx="1" presStyleCnt="3"/>
      <dgm:spPr/>
      <dgm:t>
        <a:bodyPr/>
        <a:lstStyle/>
        <a:p>
          <a:endParaRPr lang="ru-RU"/>
        </a:p>
      </dgm:t>
    </dgm:pt>
    <dgm:pt modelId="{358A7B9D-548B-4F09-9A04-96F0A7725733}" type="pres">
      <dgm:prSet presAssocID="{EEDB94C0-D739-4523-907D-D1C874137E89}" presName="parentText" presStyleLbl="node1" presStyleIdx="2" presStyleCnt="3" custScaleX="123302" custScaleY="562826">
        <dgm:presLayoutVars>
          <dgm:chMax val="0"/>
          <dgm:bulletEnabled val="1"/>
        </dgm:presLayoutVars>
      </dgm:prSet>
      <dgm:spPr/>
      <dgm:t>
        <a:bodyPr/>
        <a:lstStyle/>
        <a:p>
          <a:endParaRPr lang="ru-RU"/>
        </a:p>
      </dgm:t>
    </dgm:pt>
    <dgm:pt modelId="{D564D68D-170A-473C-BB38-3D2B81261084}" type="pres">
      <dgm:prSet presAssocID="{EEDB94C0-D739-4523-907D-D1C874137E89}" presName="negativeSpace" presStyleCnt="0"/>
      <dgm:spPr/>
    </dgm:pt>
    <dgm:pt modelId="{033FAD69-DCDD-4E15-AB81-C70E8E6C2C89}" type="pres">
      <dgm:prSet presAssocID="{EEDB94C0-D739-4523-907D-D1C874137E89}" presName="childText" presStyleLbl="conFgAcc1" presStyleIdx="2" presStyleCnt="3">
        <dgm:presLayoutVars>
          <dgm:bulletEnabled val="1"/>
        </dgm:presLayoutVars>
      </dgm:prSet>
      <dgm:spPr/>
    </dgm:pt>
  </dgm:ptLst>
  <dgm:cxnLst>
    <dgm:cxn modelId="{92E40B72-38E0-4161-ACF3-13D4D23CFF9D}" type="presOf" srcId="{EEDB94C0-D739-4523-907D-D1C874137E89}" destId="{358A7B9D-548B-4F09-9A04-96F0A7725733}" srcOrd="1" destOrd="0" presId="urn:microsoft.com/office/officeart/2005/8/layout/list1"/>
    <dgm:cxn modelId="{96094E33-4751-4179-89EF-430D52ACD639}" srcId="{1B56BF72-444F-4456-A071-559FEBEBF005}" destId="{01C90ECB-6D09-441E-A55C-9DF30838C004}" srcOrd="0" destOrd="0" parTransId="{40EB6FC5-B0E3-4D58-ABA9-AF64E7DFF569}" sibTransId="{C5D2F9BB-F3D5-4961-AC71-A436E5DDA2F3}"/>
    <dgm:cxn modelId="{4E1E7C25-3BC4-42C5-A370-2C2DBF8DE7F7}" type="presOf" srcId="{01C90ECB-6D09-441E-A55C-9DF30838C004}" destId="{BAFB20C1-13C7-4180-B166-10CDBA4BE501}" srcOrd="1" destOrd="0" presId="urn:microsoft.com/office/officeart/2005/8/layout/list1"/>
    <dgm:cxn modelId="{E0F56DA7-DBE5-44F7-8949-157D10016D21}" type="presOf" srcId="{EEDB94C0-D739-4523-907D-D1C874137E89}" destId="{AC33E9A3-488B-4312-8D21-2C27B27C56D6}" srcOrd="0" destOrd="0" presId="urn:microsoft.com/office/officeart/2005/8/layout/list1"/>
    <dgm:cxn modelId="{EE1074DD-169A-49E3-8D18-D6A1651D7495}" srcId="{1B56BF72-444F-4456-A071-559FEBEBF005}" destId="{8969DC0A-D221-4E3A-A464-C8C207AFDDD9}" srcOrd="1" destOrd="0" parTransId="{1972C1B4-F53F-4F00-8A10-02CD6A7E1CC5}" sibTransId="{D32F1D8B-1103-44CF-990E-8793EE2B392B}"/>
    <dgm:cxn modelId="{4E8F2828-1D01-4C35-9105-30239E7A55D3}" type="presOf" srcId="{1B56BF72-444F-4456-A071-559FEBEBF005}" destId="{A6A38B33-2197-407E-B820-FC301FA3CF43}" srcOrd="0" destOrd="0" presId="urn:microsoft.com/office/officeart/2005/8/layout/list1"/>
    <dgm:cxn modelId="{782E394E-E6D4-42DD-BB8D-0022237D8BE3}" srcId="{1B56BF72-444F-4456-A071-559FEBEBF005}" destId="{EEDB94C0-D739-4523-907D-D1C874137E89}" srcOrd="2" destOrd="0" parTransId="{A0566062-9821-497A-9918-70DB434E480B}" sibTransId="{C06CB052-61DA-4509-BF5D-EB95646E0483}"/>
    <dgm:cxn modelId="{CCC42750-BF26-44EA-BA00-B20C1E16B170}" type="presOf" srcId="{8969DC0A-D221-4E3A-A464-C8C207AFDDD9}" destId="{82C3F93F-8D50-4A5A-AB19-88CE26BE853B}" srcOrd="0" destOrd="0" presId="urn:microsoft.com/office/officeart/2005/8/layout/list1"/>
    <dgm:cxn modelId="{542F1C03-7B1E-4103-96AF-98893A1F34B4}" type="presOf" srcId="{8969DC0A-D221-4E3A-A464-C8C207AFDDD9}" destId="{0815CCBE-99AF-45A2-836E-33D00FA30489}" srcOrd="1" destOrd="0" presId="urn:microsoft.com/office/officeart/2005/8/layout/list1"/>
    <dgm:cxn modelId="{39195E15-B72F-4CCB-90DA-5E4CBBD450B8}" type="presOf" srcId="{01C90ECB-6D09-441E-A55C-9DF30838C004}" destId="{B2A47884-CED1-4718-A0B3-7A16F9801580}" srcOrd="0" destOrd="0" presId="urn:microsoft.com/office/officeart/2005/8/layout/list1"/>
    <dgm:cxn modelId="{DCFADBC2-AAC3-4DD0-8919-A29C4E352ED7}" type="presParOf" srcId="{A6A38B33-2197-407E-B820-FC301FA3CF43}" destId="{2DEF0B3C-A085-45E0-B22E-3C6338D93304}" srcOrd="0" destOrd="0" presId="urn:microsoft.com/office/officeart/2005/8/layout/list1"/>
    <dgm:cxn modelId="{E4363EBD-D1C1-4550-AA1D-C6D181EFDB50}" type="presParOf" srcId="{2DEF0B3C-A085-45E0-B22E-3C6338D93304}" destId="{B2A47884-CED1-4718-A0B3-7A16F9801580}" srcOrd="0" destOrd="0" presId="urn:microsoft.com/office/officeart/2005/8/layout/list1"/>
    <dgm:cxn modelId="{52DB5B12-3DFF-4569-A066-7F8781C6D35C}" type="presParOf" srcId="{2DEF0B3C-A085-45E0-B22E-3C6338D93304}" destId="{BAFB20C1-13C7-4180-B166-10CDBA4BE501}" srcOrd="1" destOrd="0" presId="urn:microsoft.com/office/officeart/2005/8/layout/list1"/>
    <dgm:cxn modelId="{136D8387-F801-4D50-850B-BCA15422E129}" type="presParOf" srcId="{A6A38B33-2197-407E-B820-FC301FA3CF43}" destId="{7C535DE4-76BB-4B4A-BF4D-B2E03253317B}" srcOrd="1" destOrd="0" presId="urn:microsoft.com/office/officeart/2005/8/layout/list1"/>
    <dgm:cxn modelId="{84B4D9A4-64C1-43CD-BB87-A9D8C0221C24}" type="presParOf" srcId="{A6A38B33-2197-407E-B820-FC301FA3CF43}" destId="{F47BB908-19FE-4596-88F1-2F103C4E51E6}" srcOrd="2" destOrd="0" presId="urn:microsoft.com/office/officeart/2005/8/layout/list1"/>
    <dgm:cxn modelId="{91C53964-DF73-47D4-8926-8EC8EB209818}" type="presParOf" srcId="{A6A38B33-2197-407E-B820-FC301FA3CF43}" destId="{1046A835-1B30-4504-B0D0-136435A83151}" srcOrd="3" destOrd="0" presId="urn:microsoft.com/office/officeart/2005/8/layout/list1"/>
    <dgm:cxn modelId="{D4FFA737-4740-45FA-8A11-6D41671E1615}" type="presParOf" srcId="{A6A38B33-2197-407E-B820-FC301FA3CF43}" destId="{E2DF4A9F-BCDC-4DBD-A5E4-9032DE9A1D73}" srcOrd="4" destOrd="0" presId="urn:microsoft.com/office/officeart/2005/8/layout/list1"/>
    <dgm:cxn modelId="{80EB5D46-02DA-4B5C-A398-5CDB292EF5A5}" type="presParOf" srcId="{E2DF4A9F-BCDC-4DBD-A5E4-9032DE9A1D73}" destId="{82C3F93F-8D50-4A5A-AB19-88CE26BE853B}" srcOrd="0" destOrd="0" presId="urn:microsoft.com/office/officeart/2005/8/layout/list1"/>
    <dgm:cxn modelId="{CA4C2B89-1809-4E2B-942C-BE5DD9F2FA03}" type="presParOf" srcId="{E2DF4A9F-BCDC-4DBD-A5E4-9032DE9A1D73}" destId="{0815CCBE-99AF-45A2-836E-33D00FA30489}" srcOrd="1" destOrd="0" presId="urn:microsoft.com/office/officeart/2005/8/layout/list1"/>
    <dgm:cxn modelId="{768DF98D-A213-443D-A1E0-F60E6ACE5E42}" type="presParOf" srcId="{A6A38B33-2197-407E-B820-FC301FA3CF43}" destId="{86AEF6BF-300D-4544-9E47-FBAB5F4DCD80}" srcOrd="5" destOrd="0" presId="urn:microsoft.com/office/officeart/2005/8/layout/list1"/>
    <dgm:cxn modelId="{788B0CF0-AD09-4A23-BBD3-7BDDD002FC8E}" type="presParOf" srcId="{A6A38B33-2197-407E-B820-FC301FA3CF43}" destId="{20FCF561-33EC-4CBC-9478-05A440CA3DD2}" srcOrd="6" destOrd="0" presId="urn:microsoft.com/office/officeart/2005/8/layout/list1"/>
    <dgm:cxn modelId="{36366B19-7E58-404E-84AD-1B08878DB2DB}" type="presParOf" srcId="{A6A38B33-2197-407E-B820-FC301FA3CF43}" destId="{E141FE9E-D95A-4EC5-9EA3-A5CC406BF518}" srcOrd="7" destOrd="0" presId="urn:microsoft.com/office/officeart/2005/8/layout/list1"/>
    <dgm:cxn modelId="{13D9DCE4-47FF-4B19-A609-EFDEBF921124}" type="presParOf" srcId="{A6A38B33-2197-407E-B820-FC301FA3CF43}" destId="{6BC7E570-3ED3-4B42-91F4-88DFAB9FC171}" srcOrd="8" destOrd="0" presId="urn:microsoft.com/office/officeart/2005/8/layout/list1"/>
    <dgm:cxn modelId="{C73720F8-B515-4D1A-AA42-6A24E5AA9E24}" type="presParOf" srcId="{6BC7E570-3ED3-4B42-91F4-88DFAB9FC171}" destId="{AC33E9A3-488B-4312-8D21-2C27B27C56D6}" srcOrd="0" destOrd="0" presId="urn:microsoft.com/office/officeart/2005/8/layout/list1"/>
    <dgm:cxn modelId="{4D186A97-A9AA-4DC5-B5F6-BD34B0B943B8}" type="presParOf" srcId="{6BC7E570-3ED3-4B42-91F4-88DFAB9FC171}" destId="{358A7B9D-548B-4F09-9A04-96F0A7725733}" srcOrd="1" destOrd="0" presId="urn:microsoft.com/office/officeart/2005/8/layout/list1"/>
    <dgm:cxn modelId="{BF36A191-FF40-4A85-86B0-FECC3C050B61}" type="presParOf" srcId="{A6A38B33-2197-407E-B820-FC301FA3CF43}" destId="{D564D68D-170A-473C-BB38-3D2B81261084}" srcOrd="9" destOrd="0" presId="urn:microsoft.com/office/officeart/2005/8/layout/list1"/>
    <dgm:cxn modelId="{946B5F97-FCF8-42B0-829F-90CC6F111908}" type="presParOf" srcId="{A6A38B33-2197-407E-B820-FC301FA3CF43}" destId="{033FAD69-DCDD-4E15-AB81-C70E8E6C2C89}"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800608-E8AB-4719-9E6C-06EC41670EA0}">
      <dsp:nvSpPr>
        <dsp:cNvPr id="0" name=""/>
        <dsp:cNvSpPr/>
      </dsp:nvSpPr>
      <dsp:spPr>
        <a:xfrm>
          <a:off x="0" y="483329"/>
          <a:ext cx="9144000"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44FCB4-D9DF-4301-9FA7-2A98048F3921}">
      <dsp:nvSpPr>
        <dsp:cNvPr id="0" name=""/>
        <dsp:cNvSpPr/>
      </dsp:nvSpPr>
      <dsp:spPr>
        <a:xfrm>
          <a:off x="467541" y="64213"/>
          <a:ext cx="8227268" cy="82656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Максимально ранее начало реализации восстановительного лечения</a:t>
          </a:r>
        </a:p>
      </dsp:txBody>
      <dsp:txXfrm>
        <a:off x="467541" y="64213"/>
        <a:ext cx="8227268" cy="826560"/>
      </dsp:txXfrm>
    </dsp:sp>
    <dsp:sp modelId="{CA3C0632-7644-4BC7-9B41-A6E80F36E6AD}">
      <dsp:nvSpPr>
        <dsp:cNvPr id="0" name=""/>
        <dsp:cNvSpPr/>
      </dsp:nvSpPr>
      <dsp:spPr>
        <a:xfrm>
          <a:off x="0" y="1753409"/>
          <a:ext cx="9144000"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E47828-F833-4975-8954-3868B79CD9A3}">
      <dsp:nvSpPr>
        <dsp:cNvPr id="0" name=""/>
        <dsp:cNvSpPr/>
      </dsp:nvSpPr>
      <dsp:spPr>
        <a:xfrm>
          <a:off x="457200" y="1340129"/>
          <a:ext cx="8165500" cy="82656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Непрерывность и </a:t>
          </a:r>
          <a:r>
            <a:rPr lang="ru-RU" sz="2400" b="1" kern="1200" dirty="0" err="1" smtClean="0">
              <a:solidFill>
                <a:schemeClr val="tx1"/>
              </a:solidFill>
              <a:latin typeface="+mn-lt"/>
              <a:ea typeface="+mn-ea"/>
              <a:cs typeface="+mn-cs"/>
            </a:rPr>
            <a:t>этапность</a:t>
          </a:r>
          <a:r>
            <a:rPr lang="ru-RU" sz="2400" b="1" kern="1200" dirty="0" smtClean="0">
              <a:solidFill>
                <a:schemeClr val="tx1"/>
              </a:solidFill>
              <a:latin typeface="+mn-lt"/>
              <a:ea typeface="+mn-ea"/>
              <a:cs typeface="+mn-cs"/>
            </a:rPr>
            <a:t> проведения реабилитационных мероприятий </a:t>
          </a:r>
        </a:p>
      </dsp:txBody>
      <dsp:txXfrm>
        <a:off x="457200" y="1340129"/>
        <a:ext cx="8165500" cy="826560"/>
      </dsp:txXfrm>
    </dsp:sp>
    <dsp:sp modelId="{95073F31-22E9-4DFB-87A5-EB94B3717E9C}">
      <dsp:nvSpPr>
        <dsp:cNvPr id="0" name=""/>
        <dsp:cNvSpPr/>
      </dsp:nvSpPr>
      <dsp:spPr>
        <a:xfrm>
          <a:off x="0" y="3023489"/>
          <a:ext cx="9144000"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C3E2E-3B5A-4F8C-B460-6A4EFA4F4C29}">
      <dsp:nvSpPr>
        <dsp:cNvPr id="0" name=""/>
        <dsp:cNvSpPr/>
      </dsp:nvSpPr>
      <dsp:spPr>
        <a:xfrm>
          <a:off x="457200" y="2610209"/>
          <a:ext cx="8129016" cy="82656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Комплексный характер лечебных, социальных, психологических и других мероприятий</a:t>
          </a:r>
        </a:p>
      </dsp:txBody>
      <dsp:txXfrm>
        <a:off x="457200" y="2610209"/>
        <a:ext cx="8129016" cy="826560"/>
      </dsp:txXfrm>
    </dsp:sp>
    <dsp:sp modelId="{6457A606-FA0D-4446-B275-31099F9D28FA}">
      <dsp:nvSpPr>
        <dsp:cNvPr id="0" name=""/>
        <dsp:cNvSpPr/>
      </dsp:nvSpPr>
      <dsp:spPr>
        <a:xfrm>
          <a:off x="0" y="4813590"/>
          <a:ext cx="9144000"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C26D79-BE25-49F4-A495-98A558688834}">
      <dsp:nvSpPr>
        <dsp:cNvPr id="0" name=""/>
        <dsp:cNvSpPr/>
      </dsp:nvSpPr>
      <dsp:spPr>
        <a:xfrm>
          <a:off x="457200" y="3880289"/>
          <a:ext cx="8129016" cy="1346581"/>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Индивидуальный подход к составлению программ реабилитации с учетом течения процесса, возраста, условий и образа жизни больного </a:t>
          </a:r>
        </a:p>
      </dsp:txBody>
      <dsp:txXfrm>
        <a:off x="457200" y="3880289"/>
        <a:ext cx="8129016" cy="13465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9BC771-82EF-429B-8B26-789AFA1B59D0}">
      <dsp:nvSpPr>
        <dsp:cNvPr id="0" name=""/>
        <dsp:cNvSpPr/>
      </dsp:nvSpPr>
      <dsp:spPr>
        <a:xfrm>
          <a:off x="0" y="2162689"/>
          <a:ext cx="91440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3E4CC0-F2F7-4C18-8645-37099D4FB661}">
      <dsp:nvSpPr>
        <dsp:cNvPr id="0" name=""/>
        <dsp:cNvSpPr/>
      </dsp:nvSpPr>
      <dsp:spPr>
        <a:xfrm>
          <a:off x="459841" y="141756"/>
          <a:ext cx="8020107" cy="2356842"/>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endParaRPr lang="ru-RU" sz="2400" b="1" kern="1200" dirty="0" smtClean="0">
            <a:solidFill>
              <a:schemeClr val="tx1"/>
            </a:solidFill>
            <a:latin typeface="+mn-lt"/>
            <a:ea typeface="+mn-ea"/>
            <a:cs typeface="+mn-cs"/>
          </a:endParaRPr>
        </a:p>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Медицинская реабилитация предусматривает меры лечебно-диагностического и восстановительного характера, включает в себя комплекс медицинских мер, направленных на восстановление или компенсацию нарушенных, утраченных функций организма, приведших к инвалидности </a:t>
          </a:r>
        </a:p>
        <a:p>
          <a:pPr lvl="0" algn="ctr" defTabSz="1066800">
            <a:lnSpc>
              <a:spcPct val="90000"/>
            </a:lnSpc>
            <a:spcBef>
              <a:spcPct val="0"/>
            </a:spcBef>
            <a:spcAft>
              <a:spcPct val="35000"/>
            </a:spcAft>
          </a:pPr>
          <a:endParaRPr lang="ru-RU" sz="2400" b="1" kern="1200" dirty="0" smtClean="0">
            <a:solidFill>
              <a:schemeClr val="tx1"/>
            </a:solidFill>
            <a:latin typeface="+mn-lt"/>
            <a:ea typeface="+mn-ea"/>
            <a:cs typeface="+mn-cs"/>
          </a:endParaRPr>
        </a:p>
      </dsp:txBody>
      <dsp:txXfrm>
        <a:off x="459841" y="141756"/>
        <a:ext cx="8020107" cy="2356842"/>
      </dsp:txXfrm>
    </dsp:sp>
    <dsp:sp modelId="{33D6ED08-7387-41A8-B20F-C83AC878D0AD}">
      <dsp:nvSpPr>
        <dsp:cNvPr id="0" name=""/>
        <dsp:cNvSpPr/>
      </dsp:nvSpPr>
      <dsp:spPr>
        <a:xfrm>
          <a:off x="0" y="4170180"/>
          <a:ext cx="91440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3A602D-6CB3-4E61-9B98-193B70758155}">
      <dsp:nvSpPr>
        <dsp:cNvPr id="0" name=""/>
        <dsp:cNvSpPr/>
      </dsp:nvSpPr>
      <dsp:spPr>
        <a:xfrm>
          <a:off x="509435" y="2772694"/>
          <a:ext cx="7982565" cy="167485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Социальная реабилитация реализует меры, осуществляемые обществом по отношению к инвалиду и его семье с целью достижения максимально полного восстановления социального статуса </a:t>
          </a:r>
        </a:p>
      </dsp:txBody>
      <dsp:txXfrm>
        <a:off x="509435" y="2772694"/>
        <a:ext cx="7982565" cy="1674850"/>
      </dsp:txXfrm>
    </dsp:sp>
    <dsp:sp modelId="{D2885C3F-DC04-484F-BD34-C59E48E4AC51}">
      <dsp:nvSpPr>
        <dsp:cNvPr id="0" name=""/>
        <dsp:cNvSpPr/>
      </dsp:nvSpPr>
      <dsp:spPr>
        <a:xfrm>
          <a:off x="0" y="5661342"/>
          <a:ext cx="9144000" cy="5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676" tIns="437388" rIns="709676" bIns="149352" numCol="1" spcCol="1270" anchor="t" anchorCtr="0">
          <a:noAutofit/>
        </a:bodyPr>
        <a:lstStyle/>
        <a:p>
          <a:pPr marL="228600" lvl="1" indent="-228600" algn="l" defTabSz="933450">
            <a:lnSpc>
              <a:spcPct val="90000"/>
            </a:lnSpc>
            <a:spcBef>
              <a:spcPct val="0"/>
            </a:spcBef>
            <a:spcAft>
              <a:spcPct val="15000"/>
            </a:spcAft>
            <a:buChar char="••"/>
          </a:pPr>
          <a:endParaRPr lang="ru-RU" sz="2100" kern="1200" dirty="0"/>
        </a:p>
      </dsp:txBody>
      <dsp:txXfrm>
        <a:off x="0" y="5661342"/>
        <a:ext cx="9144000" cy="529200"/>
      </dsp:txXfrm>
    </dsp:sp>
    <dsp:sp modelId="{BBE3DB49-8B50-4384-AFDF-0EA075CAF3CA}">
      <dsp:nvSpPr>
        <dsp:cNvPr id="0" name=""/>
        <dsp:cNvSpPr/>
      </dsp:nvSpPr>
      <dsp:spPr>
        <a:xfrm>
          <a:off x="509435" y="4782304"/>
          <a:ext cx="7989414" cy="108948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Педагогическая реабилитация включает в себя меры, позволяющие решать вопросы обучения и всестороннего развития инвалидов</a:t>
          </a:r>
        </a:p>
      </dsp:txBody>
      <dsp:txXfrm>
        <a:off x="509435" y="4782304"/>
        <a:ext cx="7989414" cy="108948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7BB908-19FE-4596-88F1-2F103C4E51E6}">
      <dsp:nvSpPr>
        <dsp:cNvPr id="0" name=""/>
        <dsp:cNvSpPr/>
      </dsp:nvSpPr>
      <dsp:spPr>
        <a:xfrm>
          <a:off x="0" y="1232745"/>
          <a:ext cx="9144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FB20C1-13C7-4180-B166-10CDBA4BE501}">
      <dsp:nvSpPr>
        <dsp:cNvPr id="0" name=""/>
        <dsp:cNvSpPr/>
      </dsp:nvSpPr>
      <dsp:spPr>
        <a:xfrm>
          <a:off x="456753" y="136045"/>
          <a:ext cx="7968887" cy="1259059"/>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Психологическая реабилитация определяет меры, позволяющие инвалиду  успешно адаптироваться в окружающей среде ив обществе</a:t>
          </a:r>
        </a:p>
      </dsp:txBody>
      <dsp:txXfrm>
        <a:off x="456753" y="136045"/>
        <a:ext cx="7968887" cy="1259059"/>
      </dsp:txXfrm>
    </dsp:sp>
    <dsp:sp modelId="{20FCF561-33EC-4CBC-9478-05A440CA3DD2}">
      <dsp:nvSpPr>
        <dsp:cNvPr id="0" name=""/>
        <dsp:cNvSpPr/>
      </dsp:nvSpPr>
      <dsp:spPr>
        <a:xfrm>
          <a:off x="0" y="3606193"/>
          <a:ext cx="9144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5CCBE-99AF-45A2-836E-33D00FA30489}">
      <dsp:nvSpPr>
        <dsp:cNvPr id="0" name=""/>
        <dsp:cNvSpPr/>
      </dsp:nvSpPr>
      <dsp:spPr>
        <a:xfrm>
          <a:off x="456753" y="1569345"/>
          <a:ext cx="7952261" cy="2199208"/>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Профессионально-трудовая реабилитация понимается как система гарантированных государством мероприятий по профессиональной ориентации, профессиональному обучению и трудоустройству инвалидов в соответствии с их здоровьем, квалификацией и личными склонностями </a:t>
          </a:r>
        </a:p>
      </dsp:txBody>
      <dsp:txXfrm>
        <a:off x="456753" y="1569345"/>
        <a:ext cx="7952261" cy="2199208"/>
      </dsp:txXfrm>
    </dsp:sp>
    <dsp:sp modelId="{033FAD69-DCDD-4E15-AB81-C70E8E6C2C89}">
      <dsp:nvSpPr>
        <dsp:cNvPr id="0" name=""/>
        <dsp:cNvSpPr/>
      </dsp:nvSpPr>
      <dsp:spPr>
        <a:xfrm>
          <a:off x="0" y="5608042"/>
          <a:ext cx="914400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8A7B9D-548B-4F09-9A04-96F0A7725733}">
      <dsp:nvSpPr>
        <dsp:cNvPr id="0" name=""/>
        <dsp:cNvSpPr/>
      </dsp:nvSpPr>
      <dsp:spPr>
        <a:xfrm>
          <a:off x="456753" y="3942793"/>
          <a:ext cx="7884607" cy="1827608"/>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1935" tIns="0" rIns="241935" bIns="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mn-lt"/>
              <a:ea typeface="+mn-ea"/>
              <a:cs typeface="+mn-cs"/>
            </a:rPr>
            <a:t>Техническая реабилитация предусматривает использование достижений научно-технического прогресса для восстановления и (или) компенсаций анатомической или функциональной неполноценности организма индивида</a:t>
          </a:r>
        </a:p>
      </dsp:txBody>
      <dsp:txXfrm>
        <a:off x="456753" y="3942793"/>
        <a:ext cx="7884607" cy="18276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05.12.2017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transition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05.12.2017</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2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l="-7000" r="-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9144000" cy="830997"/>
          </a:xfrm>
          <a:prstGeom prst="rect">
            <a:avLst/>
          </a:prstGeom>
        </p:spPr>
        <p:txBody>
          <a:bodyPr wrap="square">
            <a:spAutoFit/>
          </a:bodyPr>
          <a:lstStyle/>
          <a:p>
            <a:pPr algn="ctr"/>
            <a:r>
              <a:rPr lang="ru-RU" sz="2400" b="1" dirty="0" smtClean="0"/>
              <a:t>ФГБОУ ВО БЕЛГОРОДСКИЙ ГАУ</a:t>
            </a:r>
            <a:br>
              <a:rPr lang="ru-RU" sz="2400" b="1" dirty="0" smtClean="0"/>
            </a:br>
            <a:r>
              <a:rPr lang="ru-RU" sz="2400" b="1" dirty="0" smtClean="0"/>
              <a:t>Управление библиотечно-информационных ресурсов</a:t>
            </a:r>
          </a:p>
        </p:txBody>
      </p:sp>
      <p:sp>
        <p:nvSpPr>
          <p:cNvPr id="4" name="Прямоугольник 3"/>
          <p:cNvSpPr/>
          <p:nvPr/>
        </p:nvSpPr>
        <p:spPr>
          <a:xfrm>
            <a:off x="0" y="6453336"/>
            <a:ext cx="9144000" cy="461665"/>
          </a:xfrm>
          <a:prstGeom prst="rect">
            <a:avLst/>
          </a:prstGeom>
        </p:spPr>
        <p:txBody>
          <a:bodyPr wrap="square">
            <a:spAutoFit/>
          </a:bodyPr>
          <a:lstStyle/>
          <a:p>
            <a:pPr algn="ctr">
              <a:defRPr/>
            </a:pPr>
            <a:r>
              <a:rPr lang="ru-RU" sz="2400" b="1" dirty="0" smtClean="0"/>
              <a:t>2017 год</a:t>
            </a:r>
          </a:p>
        </p:txBody>
      </p:sp>
      <p:sp>
        <p:nvSpPr>
          <p:cNvPr id="5" name="Прямоугольник 4"/>
          <p:cNvSpPr/>
          <p:nvPr/>
        </p:nvSpPr>
        <p:spPr>
          <a:xfrm>
            <a:off x="0" y="2276872"/>
            <a:ext cx="9143999" cy="923330"/>
          </a:xfrm>
          <a:prstGeom prst="rect">
            <a:avLst/>
          </a:prstGeom>
        </p:spPr>
        <p:txBody>
          <a:bodyPr wrap="square">
            <a:prstTxWarp prst="textArchUp">
              <a:avLst/>
            </a:prstTxWarp>
            <a:spAutoFit/>
          </a:bodyPr>
          <a:lstStyle/>
          <a:p>
            <a:pPr algn="ctr">
              <a:defRPr/>
            </a:pPr>
            <a:r>
              <a:rPr lang="ru-RU" sz="5400"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rPr>
              <a:t>Не быть равнодушными…</a:t>
            </a:r>
          </a:p>
        </p:txBody>
      </p:sp>
      <p:sp>
        <p:nvSpPr>
          <p:cNvPr id="6" name="Прямоугольник 5"/>
          <p:cNvSpPr/>
          <p:nvPr/>
        </p:nvSpPr>
        <p:spPr>
          <a:xfrm>
            <a:off x="2339752" y="2996952"/>
            <a:ext cx="4320480" cy="1569660"/>
          </a:xfrm>
          <a:prstGeom prst="rect">
            <a:avLst/>
          </a:prstGeom>
        </p:spPr>
        <p:txBody>
          <a:bodyPr wrap="square">
            <a:spAutoFit/>
          </a:bodyPr>
          <a:lstStyle/>
          <a:p>
            <a:pPr algn="ctr"/>
            <a:r>
              <a:rPr lang="ru-RU" sz="3200" b="1" dirty="0" smtClean="0"/>
              <a:t>3 декабря  Международный день инвалидов</a:t>
            </a:r>
            <a:endParaRPr lang="ru-RU" sz="3200" dirty="0"/>
          </a:p>
        </p:txBody>
      </p:sp>
    </p:spTree>
  </p:cSld>
  <p:clrMapOvr>
    <a:masterClrMapping/>
  </p:clrMapOvr>
  <p:transition advTm="1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317" y="116632"/>
            <a:ext cx="9097683" cy="461665"/>
          </a:xfrm>
          <a:prstGeom prst="rect">
            <a:avLst/>
          </a:prstGeom>
        </p:spPr>
        <p:txBody>
          <a:bodyPr wrap="none">
            <a:spAutoFit/>
          </a:bodyPr>
          <a:lstStyle/>
          <a:p>
            <a:r>
              <a:rPr lang="ru-RU" sz="2400" b="1" dirty="0" smtClean="0"/>
              <a:t>Все инвалиды по разным основаниям делятся на несколько групп:</a:t>
            </a:r>
          </a:p>
        </p:txBody>
      </p:sp>
      <p:sp>
        <p:nvSpPr>
          <p:cNvPr id="4" name="Прямоугольник 3"/>
          <p:cNvSpPr/>
          <p:nvPr/>
        </p:nvSpPr>
        <p:spPr>
          <a:xfrm>
            <a:off x="539552" y="1196752"/>
            <a:ext cx="7776865" cy="5632311"/>
          </a:xfrm>
          <a:prstGeom prst="rect">
            <a:avLst/>
          </a:prstGeom>
        </p:spPr>
        <p:txBody>
          <a:bodyPr wrap="square">
            <a:spAutoFit/>
          </a:bodyPr>
          <a:lstStyle/>
          <a:p>
            <a:pPr algn="ctr">
              <a:buFont typeface="Wingdings" pitchFamily="2" charset="2"/>
              <a:buChar char="Ø"/>
            </a:pPr>
            <a:r>
              <a:rPr lang="ru-RU" b="1" dirty="0" smtClean="0"/>
              <a:t> </a:t>
            </a:r>
            <a:r>
              <a:rPr lang="ru-RU" sz="2400" b="1" dirty="0" smtClean="0"/>
              <a:t>по возрасту – дети-инвалиды, инвалиды- взрослые</a:t>
            </a:r>
          </a:p>
          <a:p>
            <a:pPr algn="ctr">
              <a:buFont typeface="Wingdings" pitchFamily="2" charset="2"/>
              <a:buChar char="Ø"/>
            </a:pPr>
            <a:endParaRPr lang="ru-RU" sz="2400" b="1" dirty="0" smtClean="0"/>
          </a:p>
          <a:p>
            <a:pPr algn="ctr">
              <a:buFont typeface="Wingdings" pitchFamily="2" charset="2"/>
              <a:buChar char="Ø"/>
            </a:pPr>
            <a:r>
              <a:rPr lang="ru-RU" sz="2400" b="1" dirty="0" smtClean="0"/>
              <a:t> по происхождению инвалидности – инвалиды с детства, инвалиды труда, инвалиды войны, инвалиды общего заболевания</a:t>
            </a:r>
          </a:p>
          <a:p>
            <a:pPr algn="ctr">
              <a:buFont typeface="Wingdings" pitchFamily="2" charset="2"/>
              <a:buChar char="Ø"/>
            </a:pPr>
            <a:endParaRPr lang="ru-RU" sz="2400" b="1" dirty="0" smtClean="0"/>
          </a:p>
          <a:p>
            <a:pPr algn="ctr">
              <a:buFont typeface="Wingdings" pitchFamily="2" charset="2"/>
              <a:buChar char="Ø"/>
            </a:pPr>
            <a:r>
              <a:rPr lang="ru-RU" sz="2400" b="1" dirty="0" smtClean="0"/>
              <a:t> по характеру заболевания инвалиды могут относиться к мобильным, маломобильным или неподвижным группам</a:t>
            </a:r>
          </a:p>
          <a:p>
            <a:pPr algn="ctr">
              <a:buFont typeface="Wingdings" pitchFamily="2" charset="2"/>
              <a:buChar char="Ø"/>
            </a:pPr>
            <a:endParaRPr lang="ru-RU" sz="2400" b="1" dirty="0" smtClean="0"/>
          </a:p>
          <a:p>
            <a:pPr algn="ctr">
              <a:buFont typeface="Wingdings" pitchFamily="2" charset="2"/>
              <a:buChar char="Ø"/>
            </a:pPr>
            <a:r>
              <a:rPr lang="ru-RU" sz="2400" b="1" dirty="0" smtClean="0"/>
              <a:t>по степени трудоспособности – инвалиды </a:t>
            </a:r>
            <a:r>
              <a:rPr lang="en-US" sz="2400" b="1" dirty="0" smtClean="0"/>
              <a:t>I</a:t>
            </a:r>
            <a:r>
              <a:rPr lang="ru-RU" sz="2400" b="1" dirty="0" smtClean="0"/>
              <a:t> группы (нетрудноспособные), инвалиды </a:t>
            </a:r>
            <a:r>
              <a:rPr lang="en-US" sz="2400" b="1" dirty="0" smtClean="0"/>
              <a:t>II</a:t>
            </a:r>
            <a:r>
              <a:rPr lang="ru-RU" sz="2400" b="1" dirty="0" smtClean="0"/>
              <a:t> группы (временно нетрудоспособные или трудоспособные в ограниченных сферах), инвалиды </a:t>
            </a:r>
            <a:r>
              <a:rPr lang="en-US" sz="2400" b="1" dirty="0" smtClean="0"/>
              <a:t>III</a:t>
            </a:r>
            <a:r>
              <a:rPr lang="ru-RU" sz="2400" b="1" dirty="0" smtClean="0"/>
              <a:t> группы ( трудоспособные в щадящих условиях труда) </a:t>
            </a:r>
          </a:p>
        </p:txBody>
      </p:sp>
    </p:spTree>
  </p:cSld>
  <p:clrMapOvr>
    <a:masterClrMapping/>
  </p:clrMapOvr>
  <p:transition advTm="1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404664"/>
            <a:ext cx="4536504" cy="6001643"/>
          </a:xfrm>
          <a:prstGeom prst="rect">
            <a:avLst/>
          </a:prstGeom>
        </p:spPr>
        <p:txBody>
          <a:bodyPr wrap="square">
            <a:spAutoFit/>
          </a:bodyPr>
          <a:lstStyle/>
          <a:p>
            <a:pPr algn="ctr"/>
            <a:r>
              <a:rPr lang="ru-RU" sz="2400" b="1" dirty="0" smtClean="0"/>
              <a:t>Признание лица инвалидом осуществляется при проведении федеральным учреждением медико-социальной экспертизы (МСЭ) исходя из комплексной оценки состояния организма гражданина на основе анализа его клинико-функциональных, социально-бытовых, профессионально-трудовых и психологических данных с использованием классификаций и критериев, утвержденных министерством  труда и социальной защиты Российской Федерации</a:t>
            </a:r>
          </a:p>
        </p:txBody>
      </p:sp>
      <p:pic>
        <p:nvPicPr>
          <p:cNvPr id="24578" name="Picture 2" descr="https://im0-tub-ru.yandex.net/i?id=472658cdd4f591ec6584c13bedc288a8-l&amp;n=13"/>
          <p:cNvPicPr>
            <a:picLocks noChangeAspect="1" noChangeArrowheads="1"/>
          </p:cNvPicPr>
          <p:nvPr/>
        </p:nvPicPr>
        <p:blipFill>
          <a:blip r:embed="rId2" cstate="print"/>
          <a:srcRect/>
          <a:stretch>
            <a:fillRect/>
          </a:stretch>
        </p:blipFill>
        <p:spPr bwMode="auto">
          <a:xfrm>
            <a:off x="179512" y="404664"/>
            <a:ext cx="4200467" cy="2520280"/>
          </a:xfrm>
          <a:prstGeom prst="rect">
            <a:avLst/>
          </a:prstGeom>
          <a:noFill/>
          <a:ln>
            <a:solidFill>
              <a:schemeClr val="tx2">
                <a:lumMod val="75000"/>
              </a:schemeClr>
            </a:solidFill>
          </a:ln>
        </p:spPr>
      </p:pic>
      <p:pic>
        <p:nvPicPr>
          <p:cNvPr id="24580" name="Picture 4" descr="http://worlduniquer.ru/kid/images1/mseiinvalidnostprirakepochkimedikosotsia_D70A0FAE.gif"/>
          <p:cNvPicPr>
            <a:picLocks noChangeAspect="1" noChangeArrowheads="1"/>
          </p:cNvPicPr>
          <p:nvPr/>
        </p:nvPicPr>
        <p:blipFill>
          <a:blip r:embed="rId3" cstate="print"/>
          <a:srcRect/>
          <a:stretch>
            <a:fillRect/>
          </a:stretch>
        </p:blipFill>
        <p:spPr bwMode="auto">
          <a:xfrm>
            <a:off x="1115615" y="2996952"/>
            <a:ext cx="2496277" cy="3744416"/>
          </a:xfrm>
          <a:prstGeom prst="rect">
            <a:avLst/>
          </a:prstGeom>
          <a:noFill/>
          <a:ln>
            <a:solidFill>
              <a:schemeClr val="tx2">
                <a:lumMod val="75000"/>
              </a:schemeClr>
            </a:solidFill>
          </a:ln>
        </p:spPr>
      </p:pic>
    </p:spTree>
  </p:cSld>
  <p:clrMapOvr>
    <a:masterClrMapping/>
  </p:clrMapOvr>
  <p:transition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769441"/>
          </a:xfrm>
          <a:prstGeom prst="rect">
            <a:avLst/>
          </a:prstGeom>
        </p:spPr>
        <p:txBody>
          <a:bodyPr wrap="square">
            <a:spAutoFit/>
          </a:bodyPr>
          <a:lstStyle/>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4400"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latin typeface="Monotype Corsiva" pitchFamily="66" charset="0"/>
              </a:rPr>
              <a:t>Группы инвалидности</a:t>
            </a:r>
          </a:p>
        </p:txBody>
      </p:sp>
      <p:pic>
        <p:nvPicPr>
          <p:cNvPr id="18434" name="Picture 2" descr="http://rating-news.ru/image_cache/30/2015/11/24/22fb9/1460vef9a0d.jpg"/>
          <p:cNvPicPr>
            <a:picLocks noChangeAspect="1" noChangeArrowheads="1"/>
          </p:cNvPicPr>
          <p:nvPr/>
        </p:nvPicPr>
        <p:blipFill>
          <a:blip r:embed="rId2" cstate="print"/>
          <a:srcRect/>
          <a:stretch>
            <a:fillRect/>
          </a:stretch>
        </p:blipFill>
        <p:spPr bwMode="auto">
          <a:xfrm>
            <a:off x="971600" y="1340768"/>
            <a:ext cx="7105650" cy="4819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3968" y="908720"/>
            <a:ext cx="4680520" cy="5262979"/>
          </a:xfrm>
          <a:prstGeom prst="rect">
            <a:avLst/>
          </a:prstGeom>
        </p:spPr>
        <p:txBody>
          <a:bodyPr wrap="square">
            <a:spAutoFit/>
          </a:bodyPr>
          <a:lstStyle/>
          <a:p>
            <a:pPr algn="ctr"/>
            <a:r>
              <a:rPr lang="ru-RU" sz="2400" b="1" dirty="0" smtClean="0"/>
              <a:t>В зависимости от степени ограничения жизнедеятельности, обусловленного стойким расстройством функций организма, возникшего в результате заболеваний, последствий травм или дефектов, гражданину, признанному инвалидом, устанавливается I, II или III группа инвалидности, а гражданину в возрасте до 18 лет - категория "ребенок-инвалид"</a:t>
            </a:r>
          </a:p>
        </p:txBody>
      </p:sp>
      <p:pic>
        <p:nvPicPr>
          <p:cNvPr id="1026" name="Picture 2" descr="http://c-ib.ru/upkeep/upload/2017/07/%D0%9B%D1%8C%D0%B3%D0%BE%D1%82%D1%8B-%D0%B8%D0%BD%D0%B2%D0%B0%D0%BB%D0%B8%D0%B4%D0%B0%D0%BC1.jpg"/>
          <p:cNvPicPr>
            <a:picLocks noChangeAspect="1" noChangeArrowheads="1"/>
          </p:cNvPicPr>
          <p:nvPr/>
        </p:nvPicPr>
        <p:blipFill>
          <a:blip r:embed="rId2" cstate="print"/>
          <a:srcRect/>
          <a:stretch>
            <a:fillRect/>
          </a:stretch>
        </p:blipFill>
        <p:spPr bwMode="auto">
          <a:xfrm>
            <a:off x="251520" y="260648"/>
            <a:ext cx="4032448" cy="3024336"/>
          </a:xfrm>
          <a:prstGeom prst="rect">
            <a:avLst/>
          </a:prstGeom>
          <a:noFill/>
          <a:ln>
            <a:solidFill>
              <a:schemeClr val="tx2">
                <a:lumMod val="75000"/>
              </a:schemeClr>
            </a:solidFill>
          </a:ln>
        </p:spPr>
      </p:pic>
      <p:pic>
        <p:nvPicPr>
          <p:cNvPr id="1028" name="Picture 4" descr="https://sochi.citifox.ru/wp-content/uploads/2017/10/nickvujicic.jpg"/>
          <p:cNvPicPr>
            <a:picLocks noChangeAspect="1" noChangeArrowheads="1"/>
          </p:cNvPicPr>
          <p:nvPr/>
        </p:nvPicPr>
        <p:blipFill>
          <a:blip r:embed="rId3" cstate="print"/>
          <a:srcRect/>
          <a:stretch>
            <a:fillRect/>
          </a:stretch>
        </p:blipFill>
        <p:spPr bwMode="auto">
          <a:xfrm>
            <a:off x="251521" y="3609290"/>
            <a:ext cx="4032448" cy="3031915"/>
          </a:xfrm>
          <a:prstGeom prst="rect">
            <a:avLst/>
          </a:prstGeom>
          <a:noFill/>
          <a:ln>
            <a:solidFill>
              <a:schemeClr val="tx2">
                <a:lumMod val="75000"/>
              </a:schemeClr>
            </a:solidFill>
          </a:ln>
        </p:spPr>
      </p:pic>
    </p:spTree>
  </p:cSld>
  <p:clrMapOvr>
    <a:masterClrMapping/>
  </p:clrMapOvr>
  <p:transition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27984" y="620688"/>
            <a:ext cx="4716016" cy="6340197"/>
          </a:xfrm>
          <a:prstGeom prst="rect">
            <a:avLst/>
          </a:prstGeom>
        </p:spPr>
        <p:txBody>
          <a:bodyPr wrap="square">
            <a:spAutoFit/>
          </a:bodyPr>
          <a:lstStyle/>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r>
              <a:rPr lang="ru-RU" sz="2400" b="1" dirty="0" smtClean="0"/>
              <a:t>У людей с данной группой инвалидности полностью утрачена  способность к самообслуживанию. Они зависит от окружающих, постоянно нуждается в их помощи и уходе. Способность к передвижению утрачена, человек не может передвигаться без чужой помощи. Отмечается дезориентация во времени и пространстве. Человек не может общаться с окружающими, не в состоянии контролировать свое поведение</a:t>
            </a:r>
            <a:r>
              <a:rPr lang="ru-RU" dirty="0" smtClean="0"/>
              <a:t/>
            </a:r>
            <a:br>
              <a:rPr lang="ru-RU" dirty="0" smtClean="0"/>
            </a:br>
            <a:r>
              <a:rPr lang="ru-RU" dirty="0" smtClean="0"/>
              <a:t/>
            </a:r>
            <a:br>
              <a:rPr lang="ru-RU" dirty="0" smtClean="0"/>
            </a:br>
            <a:endParaRPr lang="ru-RU" dirty="0"/>
          </a:p>
        </p:txBody>
      </p:sp>
      <p:pic>
        <p:nvPicPr>
          <p:cNvPr id="28674" name="Picture 2" descr="https://onlinejindagi.files.wordpress.com/2014/09/5.jpg?w=768"/>
          <p:cNvPicPr>
            <a:picLocks noChangeAspect="1" noChangeArrowheads="1"/>
          </p:cNvPicPr>
          <p:nvPr/>
        </p:nvPicPr>
        <p:blipFill>
          <a:blip r:embed="rId2" cstate="print"/>
          <a:srcRect l="9022" r="13647"/>
          <a:stretch>
            <a:fillRect/>
          </a:stretch>
        </p:blipFill>
        <p:spPr bwMode="auto">
          <a:xfrm>
            <a:off x="179512" y="908720"/>
            <a:ext cx="4176464" cy="4190256"/>
          </a:xfrm>
          <a:prstGeom prst="rect">
            <a:avLst/>
          </a:prstGeom>
          <a:noFill/>
          <a:ln>
            <a:solidFill>
              <a:schemeClr val="tx2">
                <a:lumMod val="75000"/>
              </a:schemeClr>
            </a:solidFill>
          </a:ln>
        </p:spPr>
      </p:pic>
      <p:sp>
        <p:nvSpPr>
          <p:cNvPr id="5" name="Прямоугольник 4"/>
          <p:cNvSpPr/>
          <p:nvPr/>
        </p:nvSpPr>
        <p:spPr>
          <a:xfrm>
            <a:off x="1403648" y="5877272"/>
            <a:ext cx="1732526" cy="461665"/>
          </a:xfrm>
          <a:prstGeom prst="rect">
            <a:avLst/>
          </a:prstGeom>
        </p:spPr>
        <p:txBody>
          <a:bodyPr wrap="none">
            <a:spAutoFit/>
          </a:bodyPr>
          <a:lstStyle/>
          <a:p>
            <a:r>
              <a:rPr lang="ru-RU" sz="2400" b="1" dirty="0" smtClean="0"/>
              <a:t>Ник Вуйчич</a:t>
            </a:r>
          </a:p>
        </p:txBody>
      </p:sp>
      <p:sp>
        <p:nvSpPr>
          <p:cNvPr id="6" name="Прямоугольник 5"/>
          <p:cNvSpPr/>
          <p:nvPr/>
        </p:nvSpPr>
        <p:spPr>
          <a:xfrm>
            <a:off x="0" y="188640"/>
            <a:ext cx="9144000" cy="461665"/>
          </a:xfrm>
          <a:prstGeom prst="rect">
            <a:avLst/>
          </a:prstGeom>
        </p:spPr>
        <p:txBody>
          <a:bodyPr wrap="square">
            <a:spAutoFit/>
          </a:bodyPr>
          <a:lstStyle/>
          <a:p>
            <a:pPr algn="ctr"/>
            <a:r>
              <a:rPr lang="en-US" sz="2400" b="1" dirty="0" smtClean="0"/>
              <a:t>I</a:t>
            </a:r>
            <a:r>
              <a:rPr lang="ru-RU" sz="2400" b="1" dirty="0" smtClean="0"/>
              <a:t> группа инвалидности</a:t>
            </a:r>
          </a:p>
        </p:txBody>
      </p:sp>
    </p:spTree>
  </p:cSld>
  <p:clrMapOvr>
    <a:masterClrMapping/>
  </p:clrMapOvr>
  <p:transition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476672"/>
            <a:ext cx="3296159" cy="461665"/>
          </a:xfrm>
          <a:prstGeom prst="rect">
            <a:avLst/>
          </a:prstGeom>
        </p:spPr>
        <p:txBody>
          <a:bodyPr wrap="none">
            <a:spAutoFit/>
          </a:bodyPr>
          <a:lstStyle/>
          <a:p>
            <a:pPr algn="ctr"/>
            <a:r>
              <a:rPr lang="en-US" sz="2400" b="1" dirty="0" smtClean="0"/>
              <a:t>II</a:t>
            </a:r>
            <a:r>
              <a:rPr lang="ru-RU" sz="2400" b="1" dirty="0" smtClean="0"/>
              <a:t> группа инвалидности</a:t>
            </a:r>
          </a:p>
        </p:txBody>
      </p:sp>
      <p:sp>
        <p:nvSpPr>
          <p:cNvPr id="3" name="Прямоугольник 2"/>
          <p:cNvSpPr/>
          <p:nvPr/>
        </p:nvSpPr>
        <p:spPr>
          <a:xfrm>
            <a:off x="179512" y="1196752"/>
            <a:ext cx="8712968" cy="6186309"/>
          </a:xfrm>
          <a:prstGeom prst="rect">
            <a:avLst/>
          </a:prstGeom>
        </p:spPr>
        <p:txBody>
          <a:bodyPr wrap="square">
            <a:spAutoFit/>
          </a:bodyPr>
          <a:lstStyle/>
          <a:p>
            <a:pPr algn="ctr"/>
            <a:r>
              <a:rPr lang="ru-RU" sz="2400" b="1" dirty="0" smtClean="0"/>
              <a:t>У людей с данной группой инвалидности частично утрачена способность к самообслуживанию: инвалид в состоянии себя обслуживать и передвигаться, но только с использованием специальных приспособлений или с помощью окружающих. Трудоспособность у них утрачена, либо человек может выполнять определенные виды работы, но нуждается в специальных условиях, особом оснащении рабочего места, посторонней помощи. Способность к обучению утрачена, либо человек может обучаться в специальных учебных заведениях, по особой адаптированной программе, либо только в домашних условиях. Ориентация во времени и пространстве, контроль над своим поведением возможны с помощью посторонних. Для того чтобы общаться с окружающими людьми, нужна посторонняя помощь или специальные устройства</a:t>
            </a:r>
            <a:r>
              <a:rPr lang="ru-RU" dirty="0" smtClean="0"/>
              <a:t/>
            </a:r>
            <a:br>
              <a:rPr lang="ru-RU" dirty="0" smtClean="0"/>
            </a:br>
            <a:r>
              <a:rPr lang="ru-RU" dirty="0" smtClean="0"/>
              <a:t/>
            </a:r>
            <a:br>
              <a:rPr lang="ru-RU" dirty="0" smtClean="0"/>
            </a:br>
            <a:endParaRPr lang="ru-RU" dirty="0"/>
          </a:p>
        </p:txBody>
      </p:sp>
    </p:spTree>
  </p:cSld>
  <p:clrMapOvr>
    <a:masterClrMapping/>
  </p:clrMapOvr>
  <p:transition advTm="1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404664"/>
            <a:ext cx="3377912" cy="461665"/>
          </a:xfrm>
          <a:prstGeom prst="rect">
            <a:avLst/>
          </a:prstGeom>
        </p:spPr>
        <p:txBody>
          <a:bodyPr wrap="none">
            <a:spAutoFit/>
          </a:bodyPr>
          <a:lstStyle/>
          <a:p>
            <a:pPr algn="ctr"/>
            <a:r>
              <a:rPr lang="en-US" sz="2400" b="1" dirty="0" smtClean="0"/>
              <a:t>III</a:t>
            </a:r>
            <a:r>
              <a:rPr lang="ru-RU" sz="2400" b="1" dirty="0" smtClean="0"/>
              <a:t> группа инвалидности</a:t>
            </a:r>
          </a:p>
        </p:txBody>
      </p:sp>
      <p:sp>
        <p:nvSpPr>
          <p:cNvPr id="3" name="Прямоугольник 2"/>
          <p:cNvSpPr/>
          <p:nvPr/>
        </p:nvSpPr>
        <p:spPr>
          <a:xfrm>
            <a:off x="323528" y="1412776"/>
            <a:ext cx="8496944" cy="5078313"/>
          </a:xfrm>
          <a:prstGeom prst="rect">
            <a:avLst/>
          </a:prstGeom>
        </p:spPr>
        <p:txBody>
          <a:bodyPr wrap="square">
            <a:spAutoFit/>
          </a:bodyPr>
          <a:lstStyle/>
          <a:p>
            <a:pPr algn="ctr"/>
            <a:r>
              <a:rPr lang="ru-RU" sz="2400" b="1" dirty="0" smtClean="0"/>
              <a:t>Человек может себя обслуживать, применяя специальные вспомогательные средства. Он может передвигаться, но медленнее, чем здоровые люди, на меньшие расстояния. Способность к обучению сохраняется, но нужен специальный режим, помощь других людей помимо педагогов. Люди с третьей группой инвалидности не могут работать по профессии, вынуждены выполнять менее квалифицированную работу, в меньших объемах. Для адекватной ориентации во времени и пространстве нужны вспомогательные устройства. Скорость общения снижается, человек способен усваивать и передавать меньшие объемы информации</a:t>
            </a:r>
            <a:r>
              <a:rPr lang="ru-RU" dirty="0" smtClean="0"/>
              <a:t/>
            </a:r>
            <a:br>
              <a:rPr lang="ru-RU" dirty="0" smtClean="0"/>
            </a:br>
            <a:r>
              <a:rPr lang="ru-RU" dirty="0" smtClean="0"/>
              <a:t/>
            </a:r>
            <a:br>
              <a:rPr lang="ru-RU" dirty="0" smtClean="0"/>
            </a:br>
            <a:endParaRPr lang="ru-RU" dirty="0"/>
          </a:p>
        </p:txBody>
      </p:sp>
    </p:spTree>
  </p:cSld>
  <p:clrMapOvr>
    <a:masterClrMapping/>
  </p:clrMapOvr>
  <p:transition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4320415" cy="461665"/>
          </a:xfrm>
          <a:prstGeom prst="rect">
            <a:avLst/>
          </a:prstGeom>
        </p:spPr>
        <p:txBody>
          <a:bodyPr wrap="none">
            <a:spAutoFit/>
          </a:bodyPr>
          <a:lstStyle/>
          <a:p>
            <a:pPr algn="ctr"/>
            <a:r>
              <a:rPr lang="ru-RU" sz="2400" b="1" dirty="0" smtClean="0"/>
              <a:t>Категория «ребенок-инвалид»</a:t>
            </a:r>
          </a:p>
        </p:txBody>
      </p:sp>
      <p:sp>
        <p:nvSpPr>
          <p:cNvPr id="3" name="Прямоугольник 2"/>
          <p:cNvSpPr/>
          <p:nvPr/>
        </p:nvSpPr>
        <p:spPr>
          <a:xfrm>
            <a:off x="4067944" y="1412776"/>
            <a:ext cx="4896544" cy="4893647"/>
          </a:xfrm>
          <a:prstGeom prst="rect">
            <a:avLst/>
          </a:prstGeom>
        </p:spPr>
        <p:txBody>
          <a:bodyPr wrap="square">
            <a:spAutoFit/>
          </a:bodyPr>
          <a:lstStyle/>
          <a:p>
            <a:pPr algn="ctr"/>
            <a:r>
              <a:rPr lang="ru-RU" sz="2400" b="1" dirty="0" smtClean="0"/>
              <a:t>В данную категорию входят дети и подростки, не достигшие восемнадцати лет и имеющие существенные ограничения жизнедеятельности, следствием которых являются нарушения развития, неспособность к общению, обучению, контролю своего поведения, самостоятельному передвижению и осуществлению в будущем трудовой деятельности </a:t>
            </a:r>
            <a:endParaRPr lang="ru-RU" sz="2400" dirty="0" smtClean="0"/>
          </a:p>
          <a:p>
            <a:pPr algn="ctr"/>
            <a:endParaRPr lang="ru-RU" sz="2400" b="1" dirty="0" smtClean="0"/>
          </a:p>
        </p:txBody>
      </p:sp>
      <p:pic>
        <p:nvPicPr>
          <p:cNvPr id="47106" name="Picture 2" descr="http://vimec.ru/images/joomgallery/originals/_18/____20161007_1293233562.jpg"/>
          <p:cNvPicPr>
            <a:picLocks noChangeAspect="1" noChangeArrowheads="1"/>
          </p:cNvPicPr>
          <p:nvPr/>
        </p:nvPicPr>
        <p:blipFill>
          <a:blip r:embed="rId2" cstate="print"/>
          <a:srcRect/>
          <a:stretch>
            <a:fillRect/>
          </a:stretch>
        </p:blipFill>
        <p:spPr bwMode="auto">
          <a:xfrm>
            <a:off x="179512" y="764704"/>
            <a:ext cx="3795818" cy="2808312"/>
          </a:xfrm>
          <a:prstGeom prst="rect">
            <a:avLst/>
          </a:prstGeom>
          <a:noFill/>
          <a:ln>
            <a:solidFill>
              <a:schemeClr val="tx2">
                <a:lumMod val="75000"/>
              </a:schemeClr>
            </a:solidFill>
          </a:ln>
        </p:spPr>
      </p:pic>
      <p:sp>
        <p:nvSpPr>
          <p:cNvPr id="47108" name="AutoShape 4" descr="https://i12.fotocdn.net/s24/120/public_pin_l/16/260047243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47109" name="Picture 5" descr="C:\Documents and Settings\lisavchova_na\Рабочий стол\2600472439.jpg"/>
          <p:cNvPicPr>
            <a:picLocks noChangeAspect="1" noChangeArrowheads="1"/>
          </p:cNvPicPr>
          <p:nvPr/>
        </p:nvPicPr>
        <p:blipFill>
          <a:blip r:embed="rId3" cstate="print"/>
          <a:srcRect r="9434"/>
          <a:stretch>
            <a:fillRect/>
          </a:stretch>
        </p:blipFill>
        <p:spPr bwMode="auto">
          <a:xfrm>
            <a:off x="179512" y="3789040"/>
            <a:ext cx="3816423" cy="2890518"/>
          </a:xfrm>
          <a:prstGeom prst="rect">
            <a:avLst/>
          </a:prstGeom>
          <a:noFill/>
          <a:ln>
            <a:solidFill>
              <a:schemeClr val="tx2">
                <a:lumMod val="75000"/>
              </a:schemeClr>
            </a:solidFill>
          </a:ln>
        </p:spPr>
      </p:pic>
    </p:spTree>
  </p:cSld>
  <p:clrMapOvr>
    <a:masterClrMapping/>
  </p:clrMapOvr>
  <p:transition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052736"/>
            <a:ext cx="7416824" cy="5632311"/>
          </a:xfrm>
          <a:prstGeom prst="rect">
            <a:avLst/>
          </a:prstGeom>
        </p:spPr>
        <p:txBody>
          <a:bodyPr wrap="square">
            <a:spAutoFit/>
          </a:bodyPr>
          <a:lstStyle/>
          <a:p>
            <a:pPr algn="ctr"/>
            <a:r>
              <a:rPr lang="ru-RU" sz="2400" b="1" dirty="0" smtClean="0"/>
              <a:t>В заключении медико-социальной экспертизы (МСЭ) на ребенка-инвалида как правило, прописывается ряд рекомендации: </a:t>
            </a:r>
          </a:p>
          <a:p>
            <a:pPr algn="ctr">
              <a:buFont typeface="Wingdings" pitchFamily="2" charset="2"/>
              <a:buChar char="Ø"/>
            </a:pPr>
            <a:r>
              <a:rPr lang="ru-RU" sz="2400" b="1" dirty="0" smtClean="0"/>
              <a:t>постоянное или временное размещение в специально созданных для таких детей учреждениях; </a:t>
            </a:r>
          </a:p>
          <a:p>
            <a:pPr algn="ctr">
              <a:buFont typeface="Wingdings" pitchFamily="2" charset="2"/>
              <a:buChar char="Ø"/>
            </a:pPr>
            <a:r>
              <a:rPr lang="ru-RU" sz="2400" b="1" dirty="0" smtClean="0"/>
              <a:t>индивидуальное обучение; </a:t>
            </a:r>
          </a:p>
          <a:p>
            <a:pPr algn="ctr">
              <a:buFont typeface="Wingdings" pitchFamily="2" charset="2"/>
              <a:buChar char="Ø"/>
            </a:pPr>
            <a:r>
              <a:rPr lang="ru-RU" sz="2400" b="1" dirty="0" smtClean="0"/>
              <a:t>предоставление ребенку (по необходимости) специального оборудования и вспомогательных средств для обеспечения нормальной жизнедеятельности; </a:t>
            </a:r>
          </a:p>
          <a:p>
            <a:pPr algn="ctr">
              <a:buFont typeface="Wingdings" pitchFamily="2" charset="2"/>
              <a:buChar char="Ø"/>
            </a:pPr>
            <a:r>
              <a:rPr lang="ru-RU" sz="2400" b="1" dirty="0" smtClean="0"/>
              <a:t>обеспечение санаторно-курортным лечением (указывается профиль санатория и продолжительность пребывания в нем); </a:t>
            </a:r>
          </a:p>
          <a:p>
            <a:pPr algn="ctr">
              <a:buFont typeface="Wingdings" pitchFamily="2" charset="2"/>
              <a:buChar char="Ø"/>
            </a:pPr>
            <a:r>
              <a:rPr lang="ru-RU" sz="2400" b="1" dirty="0" smtClean="0"/>
              <a:t>описывается комплекс необходимых реабилитационных мероприятий и другое</a:t>
            </a:r>
            <a:endParaRPr lang="ru-RU" dirty="0"/>
          </a:p>
        </p:txBody>
      </p:sp>
      <p:sp>
        <p:nvSpPr>
          <p:cNvPr id="3" name="Прямоугольник 2"/>
          <p:cNvSpPr/>
          <p:nvPr/>
        </p:nvSpPr>
        <p:spPr>
          <a:xfrm>
            <a:off x="2411794" y="260648"/>
            <a:ext cx="4320413" cy="461665"/>
          </a:xfrm>
          <a:prstGeom prst="rect">
            <a:avLst/>
          </a:prstGeom>
        </p:spPr>
        <p:txBody>
          <a:bodyPr wrap="none">
            <a:spAutoFit/>
          </a:bodyPr>
          <a:lstStyle/>
          <a:p>
            <a:pPr algn="ctr"/>
            <a:r>
              <a:rPr lang="ru-RU" sz="2400" b="1" dirty="0" smtClean="0"/>
              <a:t>Категория «ребенок-инвалид»</a:t>
            </a:r>
          </a:p>
        </p:txBody>
      </p:sp>
    </p:spTree>
  </p:cSld>
  <p:clrMapOvr>
    <a:masterClrMapping/>
  </p:clrMapOvr>
  <p:transition advTm="1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blagoudm.ru/wp-content/uploads/2016/08/uroki_2.gif"/>
          <p:cNvPicPr>
            <a:picLocks noChangeAspect="1" noChangeArrowheads="1"/>
          </p:cNvPicPr>
          <p:nvPr/>
        </p:nvPicPr>
        <p:blipFill>
          <a:blip r:embed="rId2" cstate="print"/>
          <a:srcRect l="2861" t="8565" r="2740" b="7013"/>
          <a:stretch>
            <a:fillRect/>
          </a:stretch>
        </p:blipFill>
        <p:spPr bwMode="auto">
          <a:xfrm>
            <a:off x="2195736" y="1124744"/>
            <a:ext cx="4752528" cy="4968552"/>
          </a:xfrm>
          <a:prstGeom prst="rect">
            <a:avLst/>
          </a:prstGeom>
          <a:noFill/>
          <a:ln>
            <a:solidFill>
              <a:schemeClr val="tx2">
                <a:lumMod val="75000"/>
              </a:schemeClr>
            </a:solidFill>
          </a:ln>
        </p:spPr>
      </p:pic>
      <p:sp>
        <p:nvSpPr>
          <p:cNvPr id="3" name="Прямоугольник 2"/>
          <p:cNvSpPr/>
          <p:nvPr/>
        </p:nvSpPr>
        <p:spPr>
          <a:xfrm>
            <a:off x="526534" y="116632"/>
            <a:ext cx="8090933" cy="830997"/>
          </a:xfrm>
          <a:prstGeom prst="rect">
            <a:avLst/>
          </a:prstGeom>
        </p:spPr>
        <p:txBody>
          <a:bodyPr wrap="none">
            <a:spAutoFit/>
          </a:bodyPr>
          <a:lstStyle/>
          <a:p>
            <a:r>
              <a:rPr lang="ru-RU" sz="2400" b="1" dirty="0" smtClean="0"/>
              <a:t>Общая численность инвалидов по группам  инвалидности </a:t>
            </a:r>
          </a:p>
          <a:p>
            <a:pPr algn="ctr"/>
            <a:r>
              <a:rPr lang="ru-RU" sz="2400" b="1" dirty="0" smtClean="0"/>
              <a:t>(тыс. чел.) </a:t>
            </a:r>
          </a:p>
        </p:txBody>
      </p:sp>
      <p:sp>
        <p:nvSpPr>
          <p:cNvPr id="4" name="Прямоугольник 3"/>
          <p:cNvSpPr/>
          <p:nvPr/>
        </p:nvSpPr>
        <p:spPr>
          <a:xfrm>
            <a:off x="3255005" y="6237312"/>
            <a:ext cx="2633991" cy="461665"/>
          </a:xfrm>
          <a:prstGeom prst="rect">
            <a:avLst/>
          </a:prstGeom>
        </p:spPr>
        <p:txBody>
          <a:bodyPr wrap="none">
            <a:spAutoFit/>
          </a:bodyPr>
          <a:lstStyle/>
          <a:p>
            <a:r>
              <a:rPr lang="ru-RU" sz="2400" b="1" dirty="0" smtClean="0"/>
              <a:t>Источник : Росстат</a:t>
            </a:r>
          </a:p>
        </p:txBody>
      </p:sp>
    </p:spTree>
  </p:cSld>
  <p:clrMapOvr>
    <a:masterClrMapping/>
  </p:clrMapOvr>
  <p:transition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cmp.ru/public/uploads/news/b_5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chemeClr val="tx2">
                <a:lumMod val="75000"/>
              </a:schemeClr>
            </a:solidFill>
          </a:ln>
        </p:spPr>
      </p:pic>
    </p:spTree>
  </p:cSld>
  <p:clrMapOvr>
    <a:masterClrMapping/>
  </p:clrMapOvr>
  <p:transition advTm="1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26780" y="260648"/>
            <a:ext cx="4890441" cy="461665"/>
          </a:xfrm>
          <a:prstGeom prst="rect">
            <a:avLst/>
          </a:prstGeom>
        </p:spPr>
        <p:txBody>
          <a:bodyPr wrap="none">
            <a:spAutoFit/>
          </a:bodyPr>
          <a:lstStyle/>
          <a:p>
            <a:r>
              <a:rPr lang="ru-RU" sz="2400" b="1" dirty="0" smtClean="0"/>
              <a:t>Сроки установления инвалидности</a:t>
            </a:r>
          </a:p>
        </p:txBody>
      </p:sp>
      <p:sp>
        <p:nvSpPr>
          <p:cNvPr id="3" name="Прямоугольник 2"/>
          <p:cNvSpPr/>
          <p:nvPr/>
        </p:nvSpPr>
        <p:spPr>
          <a:xfrm>
            <a:off x="4355976" y="1700808"/>
            <a:ext cx="4644008" cy="4524315"/>
          </a:xfrm>
          <a:prstGeom prst="rect">
            <a:avLst/>
          </a:prstGeom>
        </p:spPr>
        <p:txBody>
          <a:bodyPr wrap="square">
            <a:spAutoFit/>
          </a:bodyPr>
          <a:lstStyle/>
          <a:p>
            <a:pPr algn="ctr">
              <a:buFont typeface="Wingdings" pitchFamily="2" charset="2"/>
              <a:buChar char="Ø"/>
            </a:pPr>
            <a:r>
              <a:rPr lang="ru-RU" sz="2400" b="1" dirty="0" smtClean="0"/>
              <a:t>Инвалидность </a:t>
            </a:r>
            <a:r>
              <a:rPr lang="en-US" sz="2400" b="1" dirty="0" smtClean="0"/>
              <a:t>I </a:t>
            </a:r>
            <a:r>
              <a:rPr lang="ru-RU" sz="2400" b="1" dirty="0" smtClean="0"/>
              <a:t>группы – </a:t>
            </a:r>
          </a:p>
          <a:p>
            <a:pPr algn="ctr"/>
            <a:r>
              <a:rPr lang="ru-RU" sz="2400" b="1" dirty="0" smtClean="0"/>
              <a:t>срок на 2 года</a:t>
            </a:r>
          </a:p>
          <a:p>
            <a:pPr algn="ctr"/>
            <a:endParaRPr lang="ru-RU" sz="2400" b="1" dirty="0" smtClean="0"/>
          </a:p>
          <a:p>
            <a:pPr algn="ctr">
              <a:buFont typeface="Wingdings" pitchFamily="2" charset="2"/>
              <a:buChar char="Ø"/>
            </a:pPr>
            <a:r>
              <a:rPr lang="ru-RU" sz="2400" b="1" dirty="0" smtClean="0"/>
              <a:t>Инвалидность </a:t>
            </a:r>
            <a:r>
              <a:rPr lang="en-US" sz="2400" b="1" dirty="0" smtClean="0"/>
              <a:t>II </a:t>
            </a:r>
            <a:r>
              <a:rPr lang="ru-RU" sz="2400" b="1" dirty="0" smtClean="0"/>
              <a:t>и </a:t>
            </a:r>
            <a:r>
              <a:rPr lang="en-US" sz="2400" b="1" dirty="0" smtClean="0"/>
              <a:t>III – </a:t>
            </a:r>
            <a:endParaRPr lang="ru-RU" sz="2400" b="1" dirty="0" smtClean="0"/>
          </a:p>
          <a:p>
            <a:pPr algn="ctr"/>
            <a:r>
              <a:rPr lang="ru-RU" sz="2400" b="1" dirty="0" smtClean="0"/>
              <a:t>срок на 1 год</a:t>
            </a:r>
          </a:p>
          <a:p>
            <a:pPr algn="ctr"/>
            <a:endParaRPr lang="ru-RU" sz="2400" b="1" dirty="0" smtClean="0"/>
          </a:p>
          <a:p>
            <a:pPr algn="ctr">
              <a:buFont typeface="Wingdings" pitchFamily="2" charset="2"/>
              <a:buChar char="Ø"/>
            </a:pPr>
            <a:r>
              <a:rPr lang="ru-RU" sz="2400" b="1" dirty="0" smtClean="0"/>
              <a:t>Категория «ребенок-инвалид» </a:t>
            </a:r>
          </a:p>
          <a:p>
            <a:pPr algn="ctr"/>
            <a:r>
              <a:rPr lang="ru-RU" sz="2400" b="1" dirty="0" smtClean="0"/>
              <a:t>лица до 18 лет – </a:t>
            </a:r>
          </a:p>
          <a:p>
            <a:pPr algn="ctr"/>
            <a:r>
              <a:rPr lang="ru-RU" sz="2400" b="1" dirty="0" smtClean="0"/>
              <a:t>срок от шести месяцев до двух лет, от двух до пяти лет и до достижения ребенка 18-летнего</a:t>
            </a:r>
          </a:p>
          <a:p>
            <a:endParaRPr lang="ru-RU" sz="2400" b="1" dirty="0" smtClean="0"/>
          </a:p>
        </p:txBody>
      </p:sp>
      <p:sp>
        <p:nvSpPr>
          <p:cNvPr id="32772" name="AutoShape 4" descr="https://wom-paradise.ru/wp-content/uploads/2017/02/sign-language-1024x576-768x4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32775" name="Picture 7" descr="http://nm.tj/uploads/posts/2014-01/1389793735_242858_20110205122451.jpg"/>
          <p:cNvPicPr>
            <a:picLocks noChangeAspect="1" noChangeArrowheads="1"/>
          </p:cNvPicPr>
          <p:nvPr/>
        </p:nvPicPr>
        <p:blipFill>
          <a:blip r:embed="rId2" cstate="print"/>
          <a:srcRect/>
          <a:stretch>
            <a:fillRect/>
          </a:stretch>
        </p:blipFill>
        <p:spPr bwMode="auto">
          <a:xfrm>
            <a:off x="611560" y="4005064"/>
            <a:ext cx="3552393" cy="2664295"/>
          </a:xfrm>
          <a:prstGeom prst="rect">
            <a:avLst/>
          </a:prstGeom>
          <a:noFill/>
          <a:ln>
            <a:solidFill>
              <a:schemeClr val="tx2">
                <a:lumMod val="75000"/>
              </a:schemeClr>
            </a:solidFill>
          </a:ln>
        </p:spPr>
      </p:pic>
      <p:pic>
        <p:nvPicPr>
          <p:cNvPr id="32777" name="Picture 9" descr="http://test-ruspekh.ru/images/articles/11425/2016_11_13-15-02_001.jpg"/>
          <p:cNvPicPr>
            <a:picLocks noChangeAspect="1" noChangeArrowheads="1"/>
          </p:cNvPicPr>
          <p:nvPr/>
        </p:nvPicPr>
        <p:blipFill>
          <a:blip r:embed="rId3" cstate="print"/>
          <a:srcRect r="11394"/>
          <a:stretch>
            <a:fillRect/>
          </a:stretch>
        </p:blipFill>
        <p:spPr bwMode="auto">
          <a:xfrm>
            <a:off x="611560" y="908720"/>
            <a:ext cx="3600400" cy="2708920"/>
          </a:xfrm>
          <a:prstGeom prst="rect">
            <a:avLst/>
          </a:prstGeom>
          <a:noFill/>
          <a:ln>
            <a:solidFill>
              <a:schemeClr val="tx2">
                <a:lumMod val="75000"/>
              </a:schemeClr>
            </a:solidFill>
          </a:ln>
        </p:spPr>
      </p:pic>
    </p:spTree>
  </p:cSld>
  <p:clrMapOvr>
    <a:masterClrMapping/>
  </p:clrMapOvr>
  <p:transition advTm="1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9992" y="1412776"/>
            <a:ext cx="4392488" cy="4154984"/>
          </a:xfrm>
          <a:prstGeom prst="rect">
            <a:avLst/>
          </a:prstGeom>
        </p:spPr>
        <p:txBody>
          <a:bodyPr wrap="square">
            <a:spAutoFit/>
          </a:bodyPr>
          <a:lstStyle/>
          <a:p>
            <a:pPr algn="ctr"/>
            <a:r>
              <a:rPr lang="ru-RU" sz="2400" b="1" dirty="0" smtClean="0"/>
              <a:t>Причины инвалидности могут быть разные – это общее заболевание; трудовое увечье или профессиональное заболевание; военная травма или заболевание, полученное в период военной службы; инвалидность с детства и другие причины установленные законодательством </a:t>
            </a:r>
          </a:p>
        </p:txBody>
      </p:sp>
      <p:pic>
        <p:nvPicPr>
          <p:cNvPr id="2050" name="Picture 2" descr="http://cn13.nevsedoma.com.ua/photo/85/8/soldat-2.jpg"/>
          <p:cNvPicPr>
            <a:picLocks noChangeAspect="1" noChangeArrowheads="1"/>
          </p:cNvPicPr>
          <p:nvPr/>
        </p:nvPicPr>
        <p:blipFill>
          <a:blip r:embed="rId2" cstate="print"/>
          <a:srcRect/>
          <a:stretch>
            <a:fillRect/>
          </a:stretch>
        </p:blipFill>
        <p:spPr bwMode="auto">
          <a:xfrm>
            <a:off x="827584" y="188640"/>
            <a:ext cx="2952328" cy="3838027"/>
          </a:xfrm>
          <a:prstGeom prst="rect">
            <a:avLst/>
          </a:prstGeom>
          <a:noFill/>
          <a:ln>
            <a:solidFill>
              <a:schemeClr val="tx2">
                <a:lumMod val="75000"/>
              </a:schemeClr>
            </a:solidFill>
          </a:ln>
        </p:spPr>
      </p:pic>
      <p:pic>
        <p:nvPicPr>
          <p:cNvPr id="2052" name="Picture 4" descr="http://im4.kommersant.ru/Issues.photo/CORP/2015/08/14/KMO_132130_00007_1_t218_210303.jpg"/>
          <p:cNvPicPr>
            <a:picLocks noChangeAspect="1" noChangeArrowheads="1"/>
          </p:cNvPicPr>
          <p:nvPr/>
        </p:nvPicPr>
        <p:blipFill>
          <a:blip r:embed="rId3" cstate="print"/>
          <a:srcRect/>
          <a:stretch>
            <a:fillRect/>
          </a:stretch>
        </p:blipFill>
        <p:spPr bwMode="auto">
          <a:xfrm>
            <a:off x="179512" y="4149080"/>
            <a:ext cx="4484614" cy="2520279"/>
          </a:xfrm>
          <a:prstGeom prst="rect">
            <a:avLst/>
          </a:prstGeom>
          <a:noFill/>
          <a:ln>
            <a:solidFill>
              <a:schemeClr val="tx2">
                <a:lumMod val="75000"/>
              </a:schemeClr>
            </a:solidFill>
          </a:ln>
        </p:spPr>
      </p:pic>
    </p:spTree>
  </p:cSld>
  <p:clrMapOvr>
    <a:masterClrMapping/>
  </p:clrMapOvr>
  <p:transition advTm="1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amp;Kcy;&amp;acy;&amp;rcy;&amp;tcy;&amp;icy;&amp;ncy;&amp;kcy;&amp;icy; &amp;pcy;&amp;ocy; &amp;zcy;&amp;acy;&amp;pcy;&amp;rcy;&amp;ocy;&amp;scy;&amp;ucy; &amp;kcy;&amp;acy;&amp;rcy;&amp;tcy;&amp;icy;&amp;ncy;&amp;kcy;&amp;icy; &amp;icy;&amp;ncy;&amp;vcy;&amp;acy;&amp;lcy;&amp;icy;&amp;dcy;&amp;ncy;&amp;ocy;&amp;scy;&amp;tcy;&amp;icy;"/>
          <p:cNvSpPr>
            <a:spLocks noChangeAspect="1" noChangeArrowheads="1"/>
          </p:cNvSpPr>
          <p:nvPr/>
        </p:nvSpPr>
        <p:spPr bwMode="auto">
          <a:xfrm>
            <a:off x="155575" y="-2857500"/>
            <a:ext cx="7953375" cy="5962650"/>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027" name="Picture 3" descr="C:\Documents and Settings\lisavchova_na\Рабочий стол\slide-47.jpg"/>
          <p:cNvPicPr>
            <a:picLocks noChangeAspect="1" noChangeArrowheads="1"/>
          </p:cNvPicPr>
          <p:nvPr/>
        </p:nvPicPr>
        <p:blipFill>
          <a:blip r:embed="rId2" cstate="print"/>
          <a:srcRect l="11932" t="16178" r="25775" b="44151"/>
          <a:stretch>
            <a:fillRect/>
          </a:stretch>
        </p:blipFill>
        <p:spPr bwMode="auto">
          <a:xfrm>
            <a:off x="1431011" y="928670"/>
            <a:ext cx="6281978" cy="3000396"/>
          </a:xfrm>
          <a:prstGeom prst="ellipse">
            <a:avLst/>
          </a:prstGeom>
          <a:ln>
            <a:noFill/>
          </a:ln>
          <a:effectLst>
            <a:softEdge rad="112500"/>
          </a:effectLst>
        </p:spPr>
      </p:pic>
      <p:sp>
        <p:nvSpPr>
          <p:cNvPr id="4" name="Прямоугольник 3"/>
          <p:cNvSpPr/>
          <p:nvPr/>
        </p:nvSpPr>
        <p:spPr>
          <a:xfrm>
            <a:off x="2577704" y="260648"/>
            <a:ext cx="3988592" cy="461665"/>
          </a:xfrm>
          <a:prstGeom prst="rect">
            <a:avLst/>
          </a:prstGeom>
        </p:spPr>
        <p:txBody>
          <a:bodyPr wrap="none">
            <a:spAutoFit/>
          </a:bodyPr>
          <a:lstStyle/>
          <a:p>
            <a:r>
              <a:rPr lang="ru-RU" sz="2400" b="1" dirty="0" smtClean="0"/>
              <a:t>Причины инвалидности в % </a:t>
            </a:r>
          </a:p>
        </p:txBody>
      </p:sp>
      <p:sp>
        <p:nvSpPr>
          <p:cNvPr id="6" name="Прямоугольник 5"/>
          <p:cNvSpPr/>
          <p:nvPr/>
        </p:nvSpPr>
        <p:spPr>
          <a:xfrm>
            <a:off x="1643042" y="4643446"/>
            <a:ext cx="214314" cy="214314"/>
          </a:xfrm>
          <a:prstGeom prst="rect">
            <a:avLst/>
          </a:prstGeom>
          <a:solidFill>
            <a:srgbClr val="FFFFC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643042" y="5000636"/>
            <a:ext cx="214314" cy="214314"/>
          </a:xfrm>
          <a:prstGeom prst="rect">
            <a:avLst/>
          </a:prstGeom>
          <a:solidFill>
            <a:srgbClr val="53B9B4"/>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643042" y="5357826"/>
            <a:ext cx="214314" cy="214314"/>
          </a:xfrm>
          <a:prstGeom prst="rect">
            <a:avLst/>
          </a:prstGeom>
          <a:solidFill>
            <a:srgbClr val="660066"/>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643042" y="6143644"/>
            <a:ext cx="214314" cy="214314"/>
          </a:xfrm>
          <a:prstGeom prst="rect">
            <a:avLst/>
          </a:prstGeom>
          <a:solidFill>
            <a:srgbClr val="3366D9"/>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643042" y="5786454"/>
            <a:ext cx="214314" cy="214314"/>
          </a:xfrm>
          <a:prstGeom prst="rect">
            <a:avLst/>
          </a:prstGeom>
          <a:solidFill>
            <a:srgbClr val="B25A5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643042" y="4286256"/>
            <a:ext cx="214314" cy="214314"/>
          </a:xfrm>
          <a:prstGeom prst="rect">
            <a:avLst/>
          </a:prstGeom>
          <a:solidFill>
            <a:srgbClr val="660033"/>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643042" y="3929066"/>
            <a:ext cx="214314" cy="214314"/>
          </a:xfrm>
          <a:prstGeom prst="rect">
            <a:avLst/>
          </a:prstGeom>
          <a:solidFill>
            <a:srgbClr val="9872F8"/>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928794" y="3786190"/>
            <a:ext cx="6729856" cy="3785652"/>
          </a:xfrm>
          <a:prstGeom prst="rect">
            <a:avLst/>
          </a:prstGeom>
        </p:spPr>
        <p:txBody>
          <a:bodyPr wrap="square">
            <a:spAutoFit/>
          </a:bodyPr>
          <a:lstStyle/>
          <a:p>
            <a:r>
              <a:rPr lang="ru-RU" sz="2400" b="1" dirty="0" smtClean="0"/>
              <a:t>общее заболевание</a:t>
            </a:r>
          </a:p>
          <a:p>
            <a:r>
              <a:rPr lang="ru-RU" sz="2400" b="1" dirty="0" smtClean="0"/>
              <a:t>профессиональное заболевание</a:t>
            </a:r>
          </a:p>
          <a:p>
            <a:r>
              <a:rPr lang="ru-RU" sz="2400" b="1" dirty="0" smtClean="0"/>
              <a:t>трудовое увечье</a:t>
            </a:r>
          </a:p>
          <a:p>
            <a:r>
              <a:rPr lang="ru-RU" sz="2400" b="1" dirty="0" smtClean="0"/>
              <a:t>инвалидность с детства</a:t>
            </a:r>
          </a:p>
          <a:p>
            <a:r>
              <a:rPr lang="ru-RU" sz="2400" b="1" dirty="0" smtClean="0"/>
              <a:t>в связи с Чернобыльской катастрофой</a:t>
            </a:r>
          </a:p>
          <a:p>
            <a:r>
              <a:rPr lang="ru-RU" sz="2400" b="1" dirty="0" smtClean="0"/>
              <a:t>у бывших военнослужащих</a:t>
            </a:r>
          </a:p>
          <a:p>
            <a:r>
              <a:rPr lang="ru-RU" sz="2400" b="1" dirty="0" smtClean="0"/>
              <a:t>инвалидность до начала трудовой деятельности</a:t>
            </a:r>
          </a:p>
          <a:p>
            <a:endParaRPr lang="ru-RU" sz="2400" b="1" dirty="0" smtClean="0"/>
          </a:p>
          <a:p>
            <a:endParaRPr lang="ru-RU" sz="2400" b="1" dirty="0" smtClean="0"/>
          </a:p>
          <a:p>
            <a:endParaRPr lang="ru-RU" sz="2400" b="1" dirty="0" smtClean="0"/>
          </a:p>
        </p:txBody>
      </p:sp>
    </p:spTree>
  </p:cSld>
  <p:clrMapOvr>
    <a:masterClrMapping/>
  </p:clrMapOvr>
  <p:transition advTm="1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4422"/>
            <a:ext cx="4786314" cy="1162050"/>
          </a:xfrm>
        </p:spPr>
        <p:txBody>
          <a:bodyPr>
            <a:noAutofit/>
          </a:bodyPr>
          <a:lstStyle/>
          <a:p>
            <a:pPr algn="just"/>
            <a:r>
              <a:rPr lang="ru-RU" sz="2200" dirty="0" smtClean="0">
                <a:latin typeface="+mn-lt"/>
                <a:ea typeface="+mn-ea"/>
                <a:cs typeface="+mn-cs"/>
              </a:rPr>
              <a:t>Лига М.Б. Оценка инвалидами реализации государственной программы «Доступная среда» / М.Б. Лига, И.А. </a:t>
            </a:r>
            <a:r>
              <a:rPr lang="ru-RU" sz="2200" dirty="0" err="1" smtClean="0">
                <a:latin typeface="+mn-lt"/>
                <a:ea typeface="+mn-ea"/>
                <a:cs typeface="+mn-cs"/>
              </a:rPr>
              <a:t>Щеткина</a:t>
            </a:r>
            <a:r>
              <a:rPr lang="ru-RU" sz="2200" dirty="0" smtClean="0">
                <a:latin typeface="+mn-lt"/>
                <a:ea typeface="+mn-ea"/>
                <a:cs typeface="+mn-cs"/>
              </a:rPr>
              <a:t>, З.Д. Пояркова // Социологические исследования. – 2016. – №4. - С. 75-78 </a:t>
            </a:r>
          </a:p>
        </p:txBody>
      </p:sp>
      <p:sp>
        <p:nvSpPr>
          <p:cNvPr id="4" name="Текст 3"/>
          <p:cNvSpPr>
            <a:spLocks noGrp="1"/>
          </p:cNvSpPr>
          <p:nvPr>
            <p:ph type="body" sz="half" idx="2"/>
          </p:nvPr>
        </p:nvSpPr>
        <p:spPr>
          <a:xfrm>
            <a:off x="0" y="2571744"/>
            <a:ext cx="4786314" cy="4286256"/>
          </a:xfrm>
        </p:spPr>
        <p:txBody>
          <a:bodyPr>
            <a:normAutofit/>
          </a:bodyPr>
          <a:lstStyle/>
          <a:p>
            <a:pPr algn="just"/>
            <a:r>
              <a:rPr lang="ru-RU" sz="2200" b="1" dirty="0" smtClean="0"/>
              <a:t>В данной статье идет подробное получение объективной картины реализации государственной программы РФ «Доступная среда». Представлены статистические данные результатов проводимого исследования, сфокусированного на ее оценке инвалидами. Ведь именно они позволяют выделить не только проблемные моменты, но и оценить удовлетворенность направлениями данной программы</a:t>
            </a:r>
          </a:p>
        </p:txBody>
      </p:sp>
      <p:pic>
        <p:nvPicPr>
          <p:cNvPr id="7170" name="Picture 2" descr="C:\Documents and Settings\stroeva_om\Рабочий стол\скан Еглевская\1 - 0006.jpg"/>
          <p:cNvPicPr>
            <a:picLocks noGrp="1" noChangeAspect="1" noChangeArrowheads="1"/>
          </p:cNvPicPr>
          <p:nvPr>
            <p:ph idx="1"/>
          </p:nvPr>
        </p:nvPicPr>
        <p:blipFill>
          <a:blip r:embed="rId2" cstate="print"/>
          <a:srcRect l="3376" r="18970" b="19446"/>
          <a:stretch>
            <a:fillRect/>
          </a:stretch>
        </p:blipFill>
        <p:spPr bwMode="auto">
          <a:xfrm>
            <a:off x="5072066" y="285728"/>
            <a:ext cx="3286148" cy="4714908"/>
          </a:xfrm>
          <a:prstGeom prst="rect">
            <a:avLst/>
          </a:prstGeom>
          <a:noFill/>
          <a:ln>
            <a:solidFill>
              <a:schemeClr val="tx2">
                <a:lumMod val="75000"/>
              </a:schemeClr>
            </a:solidFill>
          </a:ln>
        </p:spPr>
      </p:pic>
      <p:pic>
        <p:nvPicPr>
          <p:cNvPr id="7171" name="Picture 3" descr="C:\Documents and Settings\stroeva_om\Рабочий стол\скан Еглевская\1 - 0007.jpg"/>
          <p:cNvPicPr>
            <a:picLocks noChangeAspect="1" noChangeArrowheads="1"/>
          </p:cNvPicPr>
          <p:nvPr/>
        </p:nvPicPr>
        <p:blipFill>
          <a:blip r:embed="rId3" cstate="print"/>
          <a:srcRect l="20945" t="22000" r="8548" b="1000"/>
          <a:stretch>
            <a:fillRect/>
          </a:stretch>
        </p:blipFill>
        <p:spPr bwMode="auto">
          <a:xfrm>
            <a:off x="5429256" y="1571612"/>
            <a:ext cx="3312125" cy="5000660"/>
          </a:xfrm>
          <a:prstGeom prst="rect">
            <a:avLst/>
          </a:prstGeom>
          <a:noFill/>
          <a:ln>
            <a:solidFill>
              <a:schemeClr val="tx2">
                <a:lumMod val="75000"/>
              </a:schemeClr>
            </a:solidFill>
          </a:ln>
        </p:spPr>
      </p:pic>
    </p:spTree>
  </p:cSld>
  <p:clrMapOvr>
    <a:masterClrMapping/>
  </p:clrMapOvr>
  <p:transition advTm="1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1446550"/>
          </a:xfrm>
          <a:prstGeom prst="rect">
            <a:avLst/>
          </a:prstGeom>
        </p:spPr>
        <p:txBody>
          <a:bodyPr wrap="square">
            <a:spAutoFit/>
          </a:bodyPr>
          <a:lstStyle/>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4400"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latin typeface="Monotype Corsiva" pitchFamily="66" charset="0"/>
              </a:rPr>
              <a:t>Реабилитационные мероприятия для инвалидов</a:t>
            </a:r>
            <a:endParaRPr lang="ru-RU"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latin typeface="Monotype Corsiva" pitchFamily="66" charset="0"/>
            </a:endParaRPr>
          </a:p>
        </p:txBody>
      </p:sp>
      <p:pic>
        <p:nvPicPr>
          <p:cNvPr id="97282" name="Picture 2" descr="http://www.sznkuban.ru/_pictures/news/2015/2309/2_b.jpg"/>
          <p:cNvPicPr>
            <a:picLocks noChangeAspect="1" noChangeArrowheads="1"/>
          </p:cNvPicPr>
          <p:nvPr/>
        </p:nvPicPr>
        <p:blipFill>
          <a:blip r:embed="rId2" cstate="print"/>
          <a:srcRect/>
          <a:stretch>
            <a:fillRect/>
          </a:stretch>
        </p:blipFill>
        <p:spPr bwMode="auto">
          <a:xfrm>
            <a:off x="1524000" y="1916832"/>
            <a:ext cx="6096000"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03440" y="548680"/>
            <a:ext cx="5040560" cy="6740307"/>
          </a:xfrm>
          <a:prstGeom prst="rect">
            <a:avLst/>
          </a:prstGeom>
        </p:spPr>
        <p:txBody>
          <a:bodyPr wrap="square">
            <a:spAutoFit/>
          </a:bodyPr>
          <a:lstStyle/>
          <a:p>
            <a:pPr lvl="0" algn="ctr"/>
            <a:r>
              <a:rPr lang="ru-RU" sz="2400" b="1" dirty="0" smtClean="0"/>
              <a:t>Реабилитация инвалидов - система и процесс полного или частичного восстановления способностей инвалидов к бытовой, общественной и профессиональной деятельности. Государство гарантирует инвалидам проведение реабилитационных мероприятий, получение технических средств и услуг, предусмотренных федеральным перечнем реабилитационных мероприятий, технических средств реабилитации и услуг, предоставляемых инвалиду за счет средств федерального бюджета</a:t>
            </a:r>
          </a:p>
          <a:p>
            <a:pPr algn="ctr"/>
            <a:endParaRPr lang="ru-RU" sz="2400" b="1" dirty="0" smtClean="0"/>
          </a:p>
          <a:p>
            <a:pPr algn="ctr"/>
            <a:r>
              <a:rPr lang="ru-RU" sz="2400" b="1" dirty="0" smtClean="0"/>
              <a:t> </a:t>
            </a:r>
          </a:p>
        </p:txBody>
      </p:sp>
      <p:pic>
        <p:nvPicPr>
          <p:cNvPr id="58370" name="Picture 2" descr="http://tribuna-neo.ru/upload/iblock/0c6/923722107.jpg"/>
          <p:cNvPicPr>
            <a:picLocks noChangeAspect="1" noChangeArrowheads="1"/>
          </p:cNvPicPr>
          <p:nvPr/>
        </p:nvPicPr>
        <p:blipFill>
          <a:blip r:embed="rId2" cstate="print"/>
          <a:srcRect b="2113"/>
          <a:stretch>
            <a:fillRect/>
          </a:stretch>
        </p:blipFill>
        <p:spPr bwMode="auto">
          <a:xfrm>
            <a:off x="107504" y="476672"/>
            <a:ext cx="3960440" cy="2582895"/>
          </a:xfrm>
          <a:prstGeom prst="rect">
            <a:avLst/>
          </a:prstGeom>
          <a:noFill/>
          <a:ln>
            <a:solidFill>
              <a:schemeClr val="tx2">
                <a:lumMod val="75000"/>
              </a:schemeClr>
            </a:solidFill>
          </a:ln>
        </p:spPr>
      </p:pic>
      <p:pic>
        <p:nvPicPr>
          <p:cNvPr id="58372" name="Picture 4" descr="https://pbs.twimg.com/media/CDWUip1WAAEwTgA.jpg"/>
          <p:cNvPicPr>
            <a:picLocks noChangeAspect="1" noChangeArrowheads="1"/>
          </p:cNvPicPr>
          <p:nvPr/>
        </p:nvPicPr>
        <p:blipFill>
          <a:blip r:embed="rId3" cstate="print"/>
          <a:srcRect/>
          <a:stretch>
            <a:fillRect/>
          </a:stretch>
        </p:blipFill>
        <p:spPr bwMode="auto">
          <a:xfrm>
            <a:off x="107504" y="3573016"/>
            <a:ext cx="3981692" cy="2798094"/>
          </a:xfrm>
          <a:prstGeom prst="rect">
            <a:avLst/>
          </a:prstGeom>
          <a:noFill/>
          <a:ln>
            <a:solidFill>
              <a:schemeClr val="tx2">
                <a:lumMod val="75000"/>
              </a:schemeClr>
            </a:solidFill>
          </a:ln>
        </p:spPr>
      </p:pic>
    </p:spTree>
  </p:cSld>
  <p:clrMapOvr>
    <a:masterClrMapping/>
  </p:clrMapOvr>
  <p:transition advTm="1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64704"/>
            <a:ext cx="4788024" cy="1162050"/>
          </a:xfrm>
        </p:spPr>
        <p:txBody>
          <a:bodyPr>
            <a:noAutofit/>
          </a:bodyPr>
          <a:lstStyle/>
          <a:p>
            <a:pPr algn="just"/>
            <a:r>
              <a:rPr lang="ru-RU" sz="2200" dirty="0" smtClean="0">
                <a:latin typeface="+mn-lt"/>
                <a:ea typeface="+mn-ea"/>
                <a:cs typeface="+mn-cs"/>
              </a:rPr>
              <a:t>С54 </a:t>
            </a:r>
            <a:r>
              <a:rPr lang="ru-RU" sz="2200" dirty="0" err="1" smtClean="0">
                <a:latin typeface="+mn-lt"/>
                <a:ea typeface="+mn-ea"/>
                <a:cs typeface="+mn-cs"/>
              </a:rPr>
              <a:t>Холостова</a:t>
            </a:r>
            <a:r>
              <a:rPr lang="ru-RU" sz="2200" dirty="0" smtClean="0">
                <a:latin typeface="+mn-lt"/>
                <a:ea typeface="+mn-ea"/>
                <a:cs typeface="+mn-cs"/>
              </a:rPr>
              <a:t> Е.И. Социальная </a:t>
            </a:r>
            <a:br>
              <a:rPr lang="ru-RU" sz="2200" dirty="0" smtClean="0">
                <a:latin typeface="+mn-lt"/>
                <a:ea typeface="+mn-ea"/>
                <a:cs typeface="+mn-cs"/>
              </a:rPr>
            </a:br>
            <a:r>
              <a:rPr lang="ru-RU" sz="2200" dirty="0" smtClean="0">
                <a:latin typeface="+mn-lt"/>
                <a:ea typeface="+mn-ea"/>
                <a:cs typeface="+mn-cs"/>
              </a:rPr>
              <a:t>Х73 реабилитация : учебное пособие / Е.И. </a:t>
            </a:r>
            <a:r>
              <a:rPr lang="ru-RU" sz="2200" dirty="0" err="1" smtClean="0">
                <a:latin typeface="+mn-lt"/>
                <a:ea typeface="+mn-ea"/>
                <a:cs typeface="+mn-cs"/>
              </a:rPr>
              <a:t>Холостова</a:t>
            </a:r>
            <a:r>
              <a:rPr lang="ru-RU" sz="2200" dirty="0" smtClean="0">
                <a:latin typeface="+mn-lt"/>
                <a:ea typeface="+mn-ea"/>
                <a:cs typeface="+mn-cs"/>
              </a:rPr>
              <a:t>, Н.Ф. Дементьева. - 2-е изд. - М.: Дашков и К° : [б. и.], 2003. - 340 с. </a:t>
            </a:r>
          </a:p>
        </p:txBody>
      </p:sp>
      <p:sp>
        <p:nvSpPr>
          <p:cNvPr id="4" name="Текст 3"/>
          <p:cNvSpPr>
            <a:spLocks noGrp="1"/>
          </p:cNvSpPr>
          <p:nvPr>
            <p:ph type="body" sz="half" idx="2"/>
          </p:nvPr>
        </p:nvSpPr>
        <p:spPr>
          <a:xfrm>
            <a:off x="0" y="2348880"/>
            <a:ext cx="4788024" cy="4509120"/>
          </a:xfrm>
        </p:spPr>
        <p:txBody>
          <a:bodyPr>
            <a:normAutofit/>
          </a:bodyPr>
          <a:lstStyle/>
          <a:p>
            <a:pPr algn="just"/>
            <a:r>
              <a:rPr lang="ru-RU" sz="2200" b="1" dirty="0" smtClean="0"/>
              <a:t>В данном издании раскрываются теоретические аспекты социальной реабилитации, ее сущность и содержание. Дается описание социальной среды жизнедеятельности инвалидов, рассматриваются программы и технологии социальной реабилитации, описывается практика работы учреждений социального обслуживания инвалидов</a:t>
            </a:r>
          </a:p>
        </p:txBody>
      </p:sp>
      <p:pic>
        <p:nvPicPr>
          <p:cNvPr id="5122" name="Picture 2" descr="C:\Documents and Settings\stroeva_om\Рабочий стол\скан Еглевская\1 - 0001.jpg"/>
          <p:cNvPicPr>
            <a:picLocks noGrp="1" noChangeAspect="1" noChangeArrowheads="1"/>
          </p:cNvPicPr>
          <p:nvPr>
            <p:ph idx="1"/>
          </p:nvPr>
        </p:nvPicPr>
        <p:blipFill>
          <a:blip r:embed="rId2" cstate="print"/>
          <a:srcRect l="2939" r="29401" b="32655"/>
          <a:stretch>
            <a:fillRect/>
          </a:stretch>
        </p:blipFill>
        <p:spPr bwMode="auto">
          <a:xfrm>
            <a:off x="5000628" y="785794"/>
            <a:ext cx="3841488" cy="5299090"/>
          </a:xfrm>
          <a:prstGeom prst="rect">
            <a:avLst/>
          </a:prstGeom>
          <a:noFill/>
          <a:ln>
            <a:solidFill>
              <a:schemeClr val="tx2">
                <a:lumMod val="75000"/>
              </a:schemeClr>
            </a:solidFill>
          </a:ln>
        </p:spPr>
      </p:pic>
    </p:spTree>
  </p:cSld>
  <p:clrMapOvr>
    <a:masterClrMapping/>
  </p:clrMapOvr>
  <p:transition advTm="1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05346" y="188640"/>
            <a:ext cx="6933308" cy="461665"/>
          </a:xfrm>
          <a:prstGeom prst="rect">
            <a:avLst/>
          </a:prstGeom>
        </p:spPr>
        <p:txBody>
          <a:bodyPr wrap="none">
            <a:spAutoFit/>
          </a:bodyPr>
          <a:lstStyle/>
          <a:p>
            <a:r>
              <a:rPr lang="ru-RU" sz="2400" b="1" dirty="0" smtClean="0"/>
              <a:t>Основные принципы медицинской реабилитации</a:t>
            </a:r>
          </a:p>
        </p:txBody>
      </p:sp>
      <p:graphicFrame>
        <p:nvGraphicFramePr>
          <p:cNvPr id="5" name="Схема 4"/>
          <p:cNvGraphicFramePr/>
          <p:nvPr/>
        </p:nvGraphicFramePr>
        <p:xfrm>
          <a:off x="0" y="1268760"/>
          <a:ext cx="9144000"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1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3968" y="188640"/>
            <a:ext cx="4860031" cy="6740307"/>
          </a:xfrm>
          <a:prstGeom prst="rect">
            <a:avLst/>
          </a:prstGeom>
        </p:spPr>
        <p:txBody>
          <a:bodyPr wrap="square">
            <a:spAutoFit/>
          </a:bodyPr>
          <a:lstStyle/>
          <a:p>
            <a:pPr algn="ctr"/>
            <a:r>
              <a:rPr lang="ru-RU" sz="2400" b="1" dirty="0" smtClean="0"/>
              <a:t>Индивидуальная программа реабилитации инвалида разработана на основе решения медико-социальной экспертизы как комплекс оптимальных для инвалида реабилитационных мероприятий, включающий в себя отдельные виды, формы, объемы, сроки и порядок реализации медицинских, профессиональных и других реабилитационных мер, направленных на восстановление, компенсацию нарушенных или утраченных функций организма, восстановление, компенсацию способностей инвалида к выполнению определенных видов деятельности</a:t>
            </a:r>
          </a:p>
        </p:txBody>
      </p:sp>
      <p:pic>
        <p:nvPicPr>
          <p:cNvPr id="56322" name="Picture 2" descr="https://cdnimg.rg.ru/i/gallery/84d07703/5_f473c020.jpg"/>
          <p:cNvPicPr>
            <a:picLocks noChangeAspect="1" noChangeArrowheads="1"/>
          </p:cNvPicPr>
          <p:nvPr/>
        </p:nvPicPr>
        <p:blipFill>
          <a:blip r:embed="rId2" cstate="print"/>
          <a:srcRect/>
          <a:stretch>
            <a:fillRect/>
          </a:stretch>
        </p:blipFill>
        <p:spPr bwMode="auto">
          <a:xfrm>
            <a:off x="179512" y="3789040"/>
            <a:ext cx="3897338" cy="2520279"/>
          </a:xfrm>
          <a:prstGeom prst="rect">
            <a:avLst/>
          </a:prstGeom>
          <a:noFill/>
          <a:ln>
            <a:solidFill>
              <a:schemeClr val="tx2">
                <a:lumMod val="75000"/>
              </a:schemeClr>
            </a:solidFill>
          </a:ln>
        </p:spPr>
      </p:pic>
      <p:pic>
        <p:nvPicPr>
          <p:cNvPr id="56324" name="Picture 4" descr="http://hoppediz.ru/wp-content/uploads/2015/04/17.jpg"/>
          <p:cNvPicPr>
            <a:picLocks noChangeAspect="1" noChangeArrowheads="1"/>
          </p:cNvPicPr>
          <p:nvPr/>
        </p:nvPicPr>
        <p:blipFill>
          <a:blip r:embed="rId3" cstate="print"/>
          <a:srcRect/>
          <a:stretch>
            <a:fillRect/>
          </a:stretch>
        </p:blipFill>
        <p:spPr bwMode="auto">
          <a:xfrm>
            <a:off x="179512" y="620688"/>
            <a:ext cx="3888432" cy="2589757"/>
          </a:xfrm>
          <a:prstGeom prst="rect">
            <a:avLst/>
          </a:prstGeom>
          <a:noFill/>
          <a:ln>
            <a:solidFill>
              <a:schemeClr val="tx2">
                <a:lumMod val="75000"/>
              </a:schemeClr>
            </a:solidFill>
          </a:ln>
        </p:spPr>
      </p:pic>
    </p:spTree>
  </p:cSld>
  <p:clrMapOvr>
    <a:masterClrMapping/>
  </p:clrMapOvr>
  <p:transition advTm="1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0" y="620688"/>
          <a:ext cx="914400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1405877" y="116632"/>
            <a:ext cx="6332246" cy="461665"/>
          </a:xfrm>
          <a:prstGeom prst="rect">
            <a:avLst/>
          </a:prstGeom>
        </p:spPr>
        <p:txBody>
          <a:bodyPr wrap="none">
            <a:spAutoFit/>
          </a:bodyPr>
          <a:lstStyle/>
          <a:p>
            <a:pPr lvl="0"/>
            <a:r>
              <a:rPr lang="ru-RU" sz="2400" b="1" dirty="0" smtClean="0"/>
              <a:t>Виды комплексной реабилитации инвалидов</a:t>
            </a:r>
          </a:p>
        </p:txBody>
      </p:sp>
    </p:spTree>
  </p:cSld>
  <p:clrMapOvr>
    <a:masterClrMapping/>
  </p:clrMapOvr>
  <p:transition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516" y="4005064"/>
            <a:ext cx="8712968" cy="2677656"/>
          </a:xfrm>
          <a:prstGeom prst="rect">
            <a:avLst/>
          </a:prstGeom>
        </p:spPr>
        <p:txBody>
          <a:bodyPr wrap="square">
            <a:spAutoFit/>
          </a:bodyPr>
          <a:lstStyle/>
          <a:p>
            <a:pPr algn="ctr"/>
            <a:r>
              <a:rPr lang="ru-RU" sz="2400" b="1" dirty="0" smtClean="0"/>
              <a:t>В 1992 году в конце Десятилетия инвалидов Организации Объединенных Наций (1983—1992) Генеральная Ассамблея ООН своей резолюцией №47/3 провозгласила 3 декабря Международным днем инвалидов, с целью повышения осведомленности и мобилизации поддержки важных вопросов, касающихся включения людей с инвалидностью, как в общественные структуры, так и процессы развития</a:t>
            </a:r>
            <a:endParaRPr lang="ru-RU" sz="2400" b="1" dirty="0"/>
          </a:p>
        </p:txBody>
      </p:sp>
      <p:sp>
        <p:nvSpPr>
          <p:cNvPr id="2050" name="AutoShape 2" descr="https://cdn.pixabay.com/photo/2014/08/17/10/07/barrier-419865_960_72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2051" name="Picture 3" descr="C:\Documents and Settings\lisavchova_na\Рабочий стол\barrier-419865_960_720.jpg"/>
          <p:cNvPicPr>
            <a:picLocks noChangeAspect="1" noChangeArrowheads="1"/>
          </p:cNvPicPr>
          <p:nvPr/>
        </p:nvPicPr>
        <p:blipFill>
          <a:blip r:embed="rId2" cstate="print"/>
          <a:srcRect/>
          <a:stretch>
            <a:fillRect/>
          </a:stretch>
        </p:blipFill>
        <p:spPr bwMode="auto">
          <a:xfrm>
            <a:off x="1619672" y="188640"/>
            <a:ext cx="5733811" cy="3553768"/>
          </a:xfrm>
          <a:prstGeom prst="rect">
            <a:avLst/>
          </a:prstGeom>
          <a:noFill/>
          <a:ln>
            <a:solidFill>
              <a:schemeClr val="tx2">
                <a:lumMod val="75000"/>
              </a:schemeClr>
            </a:solidFill>
          </a:ln>
        </p:spPr>
      </p:pic>
    </p:spTree>
  </p:cSld>
  <p:clrMapOvr>
    <a:masterClrMapping/>
  </p:clrMapOvr>
  <p:transition advTm="1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0" y="836712"/>
          <a:ext cx="914400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p:cNvSpPr/>
          <p:nvPr/>
        </p:nvSpPr>
        <p:spPr>
          <a:xfrm>
            <a:off x="827584" y="260648"/>
            <a:ext cx="7488832" cy="461665"/>
          </a:xfrm>
          <a:prstGeom prst="rect">
            <a:avLst/>
          </a:prstGeom>
        </p:spPr>
        <p:txBody>
          <a:bodyPr wrap="square">
            <a:spAutoFit/>
          </a:bodyPr>
          <a:lstStyle/>
          <a:p>
            <a:pPr lvl="0" algn="ctr"/>
            <a:r>
              <a:rPr lang="ru-RU" sz="2400" b="1" dirty="0" smtClean="0"/>
              <a:t>Виды комплексной реабилитации инвалидов</a:t>
            </a:r>
          </a:p>
        </p:txBody>
      </p:sp>
    </p:spTree>
  </p:cSld>
  <p:clrMapOvr>
    <a:masterClrMapping/>
  </p:clrMapOvr>
  <p:transition advTm="1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11960" y="260648"/>
            <a:ext cx="4752528" cy="6370975"/>
          </a:xfrm>
          <a:prstGeom prst="rect">
            <a:avLst/>
          </a:prstGeom>
        </p:spPr>
        <p:txBody>
          <a:bodyPr wrap="square">
            <a:spAutoFit/>
          </a:bodyPr>
          <a:lstStyle/>
          <a:p>
            <a:pPr lvl="0" algn="ctr"/>
            <a:r>
              <a:rPr lang="ru-RU" sz="2400" b="1" dirty="0" smtClean="0"/>
              <a:t>К технических средствам реабилитации инвалидов относятся устройства, содержащие технические решения, в том числе специальные, используемые для компенсации или устранения стойких ограничений жизнедеятельности инвалида. Техническими средствами реабилитации инвалидов могут быть протезные изделия, слуховые аппараты. Данные приборы предоставляются непосредственно по месту жительства  человека с ограниченными возможностями</a:t>
            </a:r>
          </a:p>
        </p:txBody>
      </p:sp>
      <p:pic>
        <p:nvPicPr>
          <p:cNvPr id="95234" name="Picture 2" descr="http://166twq17va4i2y5a293mmlp0.wpengine.netdna-cdn.com/files/2012/10/health_bionic31c.jpg"/>
          <p:cNvPicPr>
            <a:picLocks noChangeAspect="1" noChangeArrowheads="1"/>
          </p:cNvPicPr>
          <p:nvPr/>
        </p:nvPicPr>
        <p:blipFill>
          <a:blip r:embed="rId2" cstate="print"/>
          <a:srcRect/>
          <a:stretch>
            <a:fillRect/>
          </a:stretch>
        </p:blipFill>
        <p:spPr bwMode="auto">
          <a:xfrm>
            <a:off x="251520" y="476672"/>
            <a:ext cx="4002929" cy="2880320"/>
          </a:xfrm>
          <a:prstGeom prst="rect">
            <a:avLst/>
          </a:prstGeom>
          <a:noFill/>
          <a:ln>
            <a:solidFill>
              <a:schemeClr val="tx2">
                <a:lumMod val="75000"/>
              </a:schemeClr>
            </a:solidFill>
          </a:ln>
        </p:spPr>
      </p:pic>
      <p:pic>
        <p:nvPicPr>
          <p:cNvPr id="95236" name="Picture 4" descr="http://entcentre.ru/images/detskiysluch2.png"/>
          <p:cNvPicPr>
            <a:picLocks noChangeAspect="1" noChangeArrowheads="1"/>
          </p:cNvPicPr>
          <p:nvPr/>
        </p:nvPicPr>
        <p:blipFill>
          <a:blip r:embed="rId3" cstate="print"/>
          <a:srcRect/>
          <a:stretch>
            <a:fillRect/>
          </a:stretch>
        </p:blipFill>
        <p:spPr bwMode="auto">
          <a:xfrm>
            <a:off x="251520" y="3645024"/>
            <a:ext cx="3994447" cy="2664296"/>
          </a:xfrm>
          <a:prstGeom prst="rect">
            <a:avLst/>
          </a:prstGeom>
          <a:noFill/>
          <a:ln>
            <a:solidFill>
              <a:schemeClr val="tx2">
                <a:lumMod val="75000"/>
              </a:schemeClr>
            </a:solidFill>
          </a:ln>
        </p:spPr>
      </p:pic>
    </p:spTree>
  </p:cSld>
  <p:clrMapOvr>
    <a:masterClrMapping/>
  </p:clrMapOvr>
  <p:transition advTm="1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6672"/>
            <a:ext cx="9144000" cy="769441"/>
          </a:xfrm>
          <a:prstGeom prst="rect">
            <a:avLst/>
          </a:prstGeom>
        </p:spPr>
        <p:txBody>
          <a:bodyPr wrap="square">
            <a:spAutoFit/>
          </a:bodyPr>
          <a:lstStyle/>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4400"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latin typeface="Monotype Corsiva" pitchFamily="66" charset="0"/>
              </a:rPr>
              <a:t>Категории инвалидности</a:t>
            </a:r>
          </a:p>
        </p:txBody>
      </p:sp>
      <p:pic>
        <p:nvPicPr>
          <p:cNvPr id="3" name="Picture 4" descr="http://kos.ippo.kubg.edu.ua/wp-content/uploads/2014/03/Dissymbols-21.png"/>
          <p:cNvPicPr>
            <a:picLocks noChangeAspect="1" noChangeArrowheads="1"/>
          </p:cNvPicPr>
          <p:nvPr/>
        </p:nvPicPr>
        <p:blipFill>
          <a:blip r:embed="rId2" cstate="print"/>
          <a:srcRect/>
          <a:stretch>
            <a:fillRect/>
          </a:stretch>
        </p:blipFill>
        <p:spPr bwMode="auto">
          <a:xfrm>
            <a:off x="2190750" y="1556792"/>
            <a:ext cx="4762500"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Tm="1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404664"/>
            <a:ext cx="4572000" cy="6001643"/>
          </a:xfrm>
          <a:prstGeom prst="rect">
            <a:avLst/>
          </a:prstGeom>
        </p:spPr>
        <p:txBody>
          <a:bodyPr>
            <a:spAutoFit/>
          </a:bodyPr>
          <a:lstStyle/>
          <a:p>
            <a:pPr algn="ctr"/>
            <a:r>
              <a:rPr lang="ru-RU" sz="2400" b="1" dirty="0" smtClean="0"/>
              <a:t>Принято условно разделять ограничения функций по следующим категориям: </a:t>
            </a:r>
          </a:p>
          <a:p>
            <a:pPr algn="ctr">
              <a:buFont typeface="Wingdings" pitchFamily="2" charset="2"/>
              <a:buChar char="Ø"/>
            </a:pPr>
            <a:r>
              <a:rPr lang="ru-RU" sz="2400" b="1" dirty="0" smtClean="0"/>
              <a:t>нарушения статодинамической функции (двигательной), </a:t>
            </a:r>
          </a:p>
          <a:p>
            <a:pPr algn="ctr">
              <a:buFont typeface="Wingdings" pitchFamily="2" charset="2"/>
              <a:buChar char="Ø"/>
            </a:pPr>
            <a:r>
              <a:rPr lang="ru-RU" sz="2400" b="1" dirty="0" smtClean="0"/>
              <a:t>нарушения функций кровообращения, дыхания, пищеварения, выделения, обмена веществ и энергии, внутренней секреции,</a:t>
            </a:r>
          </a:p>
          <a:p>
            <a:pPr algn="ctr">
              <a:buFont typeface="Wingdings" pitchFamily="2" charset="2"/>
              <a:buChar char="Ø"/>
            </a:pPr>
            <a:r>
              <a:rPr lang="ru-RU" sz="2400" b="1" dirty="0" smtClean="0"/>
              <a:t>сенсорные (зрения, слуха, обоняния, осязания),</a:t>
            </a:r>
          </a:p>
          <a:p>
            <a:pPr algn="ctr">
              <a:buFont typeface="Wingdings" pitchFamily="2" charset="2"/>
              <a:buChar char="Ø"/>
            </a:pPr>
            <a:r>
              <a:rPr lang="ru-RU" sz="2400" b="1" dirty="0" smtClean="0"/>
              <a:t>психические (восприятия, внимания, памяти, мышления, речи, эмоций, воли)</a:t>
            </a:r>
          </a:p>
        </p:txBody>
      </p:sp>
      <p:sp>
        <p:nvSpPr>
          <p:cNvPr id="45058" name="AutoShape 2" descr="https://www.dostupnigorod.ru/wp-content/uploads/2017/02/seminar_po_gluhim-27-02-17-e148766769253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45060" name="AutoShape 4" descr="https://www.dostupnigorod.ru/wp-content/uploads/2017/02/seminar_po_gluhim-27-02-17-e148766769253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45063" name="Picture 7" descr="http://www.deanritter.org/wp-content/uploads/2014/10/Slider-3.jpg"/>
          <p:cNvPicPr>
            <a:picLocks noChangeAspect="1" noChangeArrowheads="1"/>
          </p:cNvPicPr>
          <p:nvPr/>
        </p:nvPicPr>
        <p:blipFill>
          <a:blip r:embed="rId2" cstate="print"/>
          <a:srcRect/>
          <a:stretch>
            <a:fillRect/>
          </a:stretch>
        </p:blipFill>
        <p:spPr bwMode="auto">
          <a:xfrm>
            <a:off x="323528" y="260648"/>
            <a:ext cx="3816424" cy="1526570"/>
          </a:xfrm>
          <a:prstGeom prst="rect">
            <a:avLst/>
          </a:prstGeom>
          <a:noFill/>
          <a:ln>
            <a:solidFill>
              <a:schemeClr val="tx2">
                <a:lumMod val="75000"/>
              </a:schemeClr>
            </a:solidFill>
          </a:ln>
        </p:spPr>
      </p:pic>
      <p:sp>
        <p:nvSpPr>
          <p:cNvPr id="45065" name="AutoShape 9" descr="https://facte.ru/wp-content/uploads/2016/12/0643416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45066" name="Picture 10" descr="C:\Documents and Settings\lisavchova_na\Рабочий стол\06434165.jpg"/>
          <p:cNvPicPr>
            <a:picLocks noChangeAspect="1" noChangeArrowheads="1"/>
          </p:cNvPicPr>
          <p:nvPr/>
        </p:nvPicPr>
        <p:blipFill>
          <a:blip r:embed="rId3" cstate="print"/>
          <a:srcRect/>
          <a:stretch>
            <a:fillRect/>
          </a:stretch>
        </p:blipFill>
        <p:spPr bwMode="auto">
          <a:xfrm>
            <a:off x="323528" y="1916832"/>
            <a:ext cx="3816424" cy="2693946"/>
          </a:xfrm>
          <a:prstGeom prst="rect">
            <a:avLst/>
          </a:prstGeom>
          <a:noFill/>
          <a:ln>
            <a:solidFill>
              <a:schemeClr val="tx2">
                <a:lumMod val="75000"/>
              </a:schemeClr>
            </a:solidFill>
          </a:ln>
        </p:spPr>
      </p:pic>
      <p:pic>
        <p:nvPicPr>
          <p:cNvPr id="45068" name="Picture 12" descr="http://raik.by/wp-content/uploads/2014/10/wheelchair_sky_man_rotator_image.jpg"/>
          <p:cNvPicPr>
            <a:picLocks noChangeAspect="1" noChangeArrowheads="1"/>
          </p:cNvPicPr>
          <p:nvPr/>
        </p:nvPicPr>
        <p:blipFill>
          <a:blip r:embed="rId4" cstate="print"/>
          <a:srcRect/>
          <a:stretch>
            <a:fillRect/>
          </a:stretch>
        </p:blipFill>
        <p:spPr bwMode="auto">
          <a:xfrm>
            <a:off x="323528" y="4725144"/>
            <a:ext cx="3816424" cy="2020094"/>
          </a:xfrm>
          <a:prstGeom prst="rect">
            <a:avLst/>
          </a:prstGeom>
          <a:noFill/>
          <a:ln>
            <a:solidFill>
              <a:schemeClr val="tx2">
                <a:lumMod val="75000"/>
              </a:schemeClr>
            </a:solidFill>
          </a:ln>
        </p:spPr>
      </p:pic>
    </p:spTree>
  </p:cSld>
  <p:clrMapOvr>
    <a:masterClrMapping/>
  </p:clrMapOvr>
  <p:transition advTm="1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88917" y="260648"/>
            <a:ext cx="6304996" cy="461665"/>
          </a:xfrm>
          <a:prstGeom prst="rect">
            <a:avLst/>
          </a:prstGeom>
        </p:spPr>
        <p:txBody>
          <a:bodyPr wrap="none">
            <a:spAutoFit/>
          </a:bodyPr>
          <a:lstStyle/>
          <a:p>
            <a:r>
              <a:rPr lang="ru-RU" sz="2400" b="1" dirty="0" smtClean="0"/>
              <a:t>Слабовидящие (нарушение зрения) и слепые</a:t>
            </a:r>
          </a:p>
        </p:txBody>
      </p:sp>
      <p:sp>
        <p:nvSpPr>
          <p:cNvPr id="3" name="Прямоугольник 2"/>
          <p:cNvSpPr/>
          <p:nvPr/>
        </p:nvSpPr>
        <p:spPr>
          <a:xfrm>
            <a:off x="4427984" y="1124744"/>
            <a:ext cx="4572000" cy="5262979"/>
          </a:xfrm>
          <a:prstGeom prst="rect">
            <a:avLst/>
          </a:prstGeom>
        </p:spPr>
        <p:txBody>
          <a:bodyPr>
            <a:spAutoFit/>
          </a:bodyPr>
          <a:lstStyle/>
          <a:p>
            <a:pPr algn="ctr"/>
            <a:r>
              <a:rPr lang="ru-RU" sz="2400" b="1" dirty="0" smtClean="0"/>
              <a:t>Слабовидящие люди – </a:t>
            </a:r>
          </a:p>
          <a:p>
            <a:pPr algn="ctr"/>
            <a:r>
              <a:rPr lang="ru-RU" sz="2400" b="1" dirty="0" smtClean="0"/>
              <a:t>это подкатегория лиц с нарушениями зрения, имеющих остроту зрения от 0,05 до 0,2 на лучше видящем глазу с коррекцией и обычными очками. Кроме снижения остроты зрения, слабовидящие могут иметь отклонения в состоянии других зрительных функций (цвето- и светоощущение, периферическое и бинокулярное зрение) </a:t>
            </a:r>
          </a:p>
        </p:txBody>
      </p:sp>
      <p:sp>
        <p:nvSpPr>
          <p:cNvPr id="13316" name="AutoShape 4" descr="https://img.tyt.by/620x620s/n/brushko/07/c/nezryachie_brush_tutby_phsl_img_008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3317" name="Picture 5" descr="C:\Documents and Settings\lisavchova_na\Рабочий стол\nezryachie_brush_tutby_phsl_img_0089.jpg"/>
          <p:cNvPicPr>
            <a:picLocks noChangeAspect="1" noChangeArrowheads="1"/>
          </p:cNvPicPr>
          <p:nvPr/>
        </p:nvPicPr>
        <p:blipFill>
          <a:blip r:embed="rId2" cstate="print"/>
          <a:srcRect b="3697"/>
          <a:stretch>
            <a:fillRect/>
          </a:stretch>
        </p:blipFill>
        <p:spPr bwMode="auto">
          <a:xfrm>
            <a:off x="251520" y="980728"/>
            <a:ext cx="4153198" cy="2664296"/>
          </a:xfrm>
          <a:prstGeom prst="rect">
            <a:avLst/>
          </a:prstGeom>
          <a:noFill/>
          <a:ln>
            <a:solidFill>
              <a:schemeClr val="tx2">
                <a:lumMod val="75000"/>
              </a:schemeClr>
            </a:solidFill>
          </a:ln>
        </p:spPr>
      </p:pic>
      <p:pic>
        <p:nvPicPr>
          <p:cNvPr id="13319" name="Picture 7" descr="http://www.bashinform.ru/upload/img_res1280/895098e07791a594/dbjssjbjqa_ejw_1280.jpg"/>
          <p:cNvPicPr>
            <a:picLocks noChangeAspect="1" noChangeArrowheads="1"/>
          </p:cNvPicPr>
          <p:nvPr/>
        </p:nvPicPr>
        <p:blipFill>
          <a:blip r:embed="rId3" cstate="print"/>
          <a:srcRect b="3663"/>
          <a:stretch>
            <a:fillRect/>
          </a:stretch>
        </p:blipFill>
        <p:spPr bwMode="auto">
          <a:xfrm>
            <a:off x="251520" y="3933056"/>
            <a:ext cx="4150031" cy="2664296"/>
          </a:xfrm>
          <a:prstGeom prst="rect">
            <a:avLst/>
          </a:prstGeom>
          <a:noFill/>
          <a:ln>
            <a:solidFill>
              <a:schemeClr val="tx2">
                <a:lumMod val="75000"/>
              </a:schemeClr>
            </a:solidFill>
          </a:ln>
        </p:spPr>
      </p:pic>
    </p:spTree>
  </p:cSld>
  <p:clrMapOvr>
    <a:masterClrMapping/>
  </p:clrMapOvr>
  <p:transition advTm="1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996952"/>
            <a:ext cx="4788024" cy="1162050"/>
          </a:xfrm>
        </p:spPr>
        <p:txBody>
          <a:bodyPr>
            <a:noAutofit/>
          </a:bodyPr>
          <a:lstStyle/>
          <a:p>
            <a:pPr algn="just"/>
            <a:r>
              <a:rPr lang="ru-RU" sz="2200" dirty="0" err="1" smtClean="0"/>
              <a:t>Ахпашева</a:t>
            </a:r>
            <a:r>
              <a:rPr lang="ru-RU" sz="2200" dirty="0" smtClean="0"/>
              <a:t> И.Б. Использование информационных и коммуникационных технологий в жизненном самоопределении молодых людей с инвалидностью по зрению. [Электронный ресурс] — Электрон. дан. // Вестник Челябинского государственного педагогического университета. — 2012. — № 3. — С. 19-28. — Режим </a:t>
            </a:r>
            <a:r>
              <a:rPr lang="ru-RU" sz="2200" dirty="0" err="1" smtClean="0"/>
              <a:t>доступа:http</a:t>
            </a:r>
            <a:r>
              <a:rPr lang="ru-RU" sz="2200" dirty="0" smtClean="0"/>
              <a:t>://e.lanbook.com/journal/issue/295258 — </a:t>
            </a:r>
            <a:r>
              <a:rPr lang="ru-RU" sz="2200" dirty="0" err="1" smtClean="0"/>
              <a:t>Загл</a:t>
            </a:r>
            <a:r>
              <a:rPr lang="ru-RU" sz="2200" dirty="0" smtClean="0"/>
              <a:t>. с экрана.</a:t>
            </a:r>
          </a:p>
        </p:txBody>
      </p:sp>
      <p:sp>
        <p:nvSpPr>
          <p:cNvPr id="4" name="Текст 3"/>
          <p:cNvSpPr>
            <a:spLocks noGrp="1"/>
          </p:cNvSpPr>
          <p:nvPr>
            <p:ph type="body" sz="half" idx="2"/>
          </p:nvPr>
        </p:nvSpPr>
        <p:spPr>
          <a:xfrm>
            <a:off x="0" y="4581128"/>
            <a:ext cx="4788024" cy="3178895"/>
          </a:xfrm>
        </p:spPr>
        <p:txBody>
          <a:bodyPr/>
          <a:lstStyle/>
          <a:p>
            <a:r>
              <a:rPr lang="ru-RU" dirty="0" smtClean="0"/>
              <a:t> </a:t>
            </a:r>
            <a:endParaRPr lang="ru-RU" dirty="0"/>
          </a:p>
        </p:txBody>
      </p:sp>
      <p:pic>
        <p:nvPicPr>
          <p:cNvPr id="1026" name="Picture 2" descr="C:\Documents and Settings\sorokina_an\Рабочий стол\57fc4d000dfa6baf8614ea60e386b8f4.jpg"/>
          <p:cNvPicPr>
            <a:picLocks noGrp="1" noChangeAspect="1" noChangeArrowheads="1"/>
          </p:cNvPicPr>
          <p:nvPr>
            <p:ph idx="1"/>
          </p:nvPr>
        </p:nvPicPr>
        <p:blipFill>
          <a:blip r:embed="rId2" cstate="print"/>
          <a:srcRect/>
          <a:stretch>
            <a:fillRect/>
          </a:stretch>
        </p:blipFill>
        <p:spPr bwMode="auto">
          <a:xfrm>
            <a:off x="4932040" y="260648"/>
            <a:ext cx="3503263" cy="4536504"/>
          </a:xfrm>
          <a:prstGeom prst="rect">
            <a:avLst/>
          </a:prstGeom>
          <a:noFill/>
          <a:ln>
            <a:solidFill>
              <a:schemeClr val="tx2">
                <a:lumMod val="75000"/>
              </a:schemeClr>
            </a:solidFill>
          </a:ln>
        </p:spPr>
      </p:pic>
      <p:sp>
        <p:nvSpPr>
          <p:cNvPr id="6" name="Прямоугольник 5"/>
          <p:cNvSpPr/>
          <p:nvPr/>
        </p:nvSpPr>
        <p:spPr>
          <a:xfrm>
            <a:off x="0" y="4057233"/>
            <a:ext cx="4788024" cy="2800767"/>
          </a:xfrm>
          <a:prstGeom prst="rect">
            <a:avLst/>
          </a:prstGeom>
        </p:spPr>
        <p:txBody>
          <a:bodyPr wrap="square">
            <a:spAutoFit/>
          </a:bodyPr>
          <a:lstStyle/>
          <a:p>
            <a:pPr algn="just"/>
            <a:r>
              <a:rPr lang="ru-RU" sz="2200" b="1" dirty="0" smtClean="0">
                <a:latin typeface="+mj-lt"/>
                <a:ea typeface="+mj-ea"/>
                <a:cs typeface="+mj-cs"/>
              </a:rPr>
              <a:t>В данной статье рассматриваются основные направления использования информационных и коммуникационных технологий, а также их роль в жизненном самоопределении людей с ограниченными зрительными </a:t>
            </a:r>
          </a:p>
          <a:p>
            <a:pPr algn="just"/>
            <a:r>
              <a:rPr lang="ru-RU" sz="2200" b="1" dirty="0" smtClean="0">
                <a:latin typeface="+mj-lt"/>
                <a:ea typeface="+mj-ea"/>
                <a:cs typeface="+mj-cs"/>
              </a:rPr>
              <a:t>возможностями</a:t>
            </a:r>
          </a:p>
        </p:txBody>
      </p:sp>
      <p:pic>
        <p:nvPicPr>
          <p:cNvPr id="2050" name="Picture 2" descr="C:\Documents and Settings\sorokina_an\Рабочий стол\зрение.jpg"/>
          <p:cNvPicPr>
            <a:picLocks noChangeAspect="1" noChangeArrowheads="1"/>
          </p:cNvPicPr>
          <p:nvPr/>
        </p:nvPicPr>
        <p:blipFill>
          <a:blip r:embed="rId3" cstate="print"/>
          <a:srcRect/>
          <a:stretch>
            <a:fillRect/>
          </a:stretch>
        </p:blipFill>
        <p:spPr bwMode="auto">
          <a:xfrm>
            <a:off x="5364088" y="1196752"/>
            <a:ext cx="3528392" cy="5416911"/>
          </a:xfrm>
          <a:prstGeom prst="rect">
            <a:avLst/>
          </a:prstGeom>
          <a:noFill/>
          <a:ln>
            <a:solidFill>
              <a:schemeClr val="tx2">
                <a:lumMod val="75000"/>
              </a:schemeClr>
            </a:solidFill>
          </a:ln>
        </p:spPr>
      </p:pic>
    </p:spTree>
  </p:cSld>
  <p:clrMapOvr>
    <a:masterClrMapping/>
  </p:clrMapOvr>
  <p:transition advTm="1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92696"/>
            <a:ext cx="7632848" cy="6740307"/>
          </a:xfrm>
          <a:prstGeom prst="rect">
            <a:avLst/>
          </a:prstGeom>
        </p:spPr>
        <p:txBody>
          <a:bodyPr wrap="square">
            <a:spAutoFit/>
          </a:bodyPr>
          <a:lstStyle/>
          <a:p>
            <a:pPr algn="ctr"/>
            <a:r>
              <a:rPr lang="ru-RU" sz="2400" b="1" dirty="0" smtClean="0"/>
              <a:t>Картина мира слепого во многом зависит от того, во сколько лет он потерял зрение. Если это произошло уже в сознательном возрасте, то человек мыслит теми же образами, что и зрячие люди. Просто информацию о них он получает с помощью других органов чувств. Так, слыша шелест листвы, он представляет деревья, теплая солнечная погода будет ассоциироваться с голубым небом, и так далее. </a:t>
            </a:r>
          </a:p>
          <a:p>
            <a:pPr algn="ctr"/>
            <a:r>
              <a:rPr lang="ru-RU" sz="2400" b="1" dirty="0" smtClean="0"/>
              <a:t>Если человек потерял зрение в детстве, после пяти лет, он может помнить цвета и понимать их значение. Иными словами, он будет знать, как выглядят стандартные семь цветов радуги и их оттенки. Но визуальная память все равно будет развита слабо. Для таких людей восприятие базируется, по большей части, на слухе и осязании</a:t>
            </a: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Tree>
  </p:cSld>
  <p:clrMapOvr>
    <a:masterClrMapping/>
  </p:clrMapOvr>
  <p:transition advTm="1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136904" cy="6647974"/>
          </a:xfrm>
          <a:prstGeom prst="rect">
            <a:avLst/>
          </a:prstGeom>
        </p:spPr>
        <p:txBody>
          <a:bodyPr wrap="square">
            <a:spAutoFit/>
          </a:bodyPr>
          <a:lstStyle/>
          <a:p>
            <a:pPr algn="ctr"/>
            <a:r>
              <a:rPr lang="ru-RU" sz="2400" b="1" dirty="0" smtClean="0"/>
              <a:t>Совсем по иному представляют себе мир люди, которые никогда не видели солнечного зрения. Будучи слепыми от рождения или с младенческого возраста, они не знают ни образов мира, ни его красок. Для них зрение, как и визуальное восприятие ничего не значит, поскольку область мозга, отвечающая за преобразование визуальной информации в изображение, у них просто не работает. На вопрос о том, что они видят перед глазами, они, скорее всего, ответят, что ничего. Вернее, они просто не поймут вопрос, поскольку у них не развита ассоциация предмета с изображением. Они знают названия цветов и предметов, но им неизвестно, как они должны выглядеть. Это лишний раз доказывает неспособность слепых, которым удалось вернуть зрение, узнать знакомые им по осязаниям предметы, увидав их воочию. Поэтому слепой никогда не сможет объяснить, какого цвета настоящая тьма, потому что он ее не видит</a:t>
            </a:r>
            <a:r>
              <a:rPr lang="ru-RU" dirty="0" smtClean="0"/>
              <a:t/>
            </a:r>
            <a:br>
              <a:rPr lang="ru-RU" dirty="0" smtClean="0"/>
            </a:br>
            <a:endParaRPr lang="ru-RU" dirty="0"/>
          </a:p>
        </p:txBody>
      </p:sp>
    </p:spTree>
  </p:cSld>
  <p:clrMapOvr>
    <a:masterClrMapping/>
  </p:clrMapOvr>
  <p:transition advTm="1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1412776"/>
            <a:ext cx="4248472" cy="4154984"/>
          </a:xfrm>
          <a:prstGeom prst="rect">
            <a:avLst/>
          </a:prstGeom>
        </p:spPr>
        <p:txBody>
          <a:bodyPr wrap="square">
            <a:spAutoFit/>
          </a:bodyPr>
          <a:lstStyle/>
          <a:p>
            <a:pPr algn="ctr"/>
            <a:r>
              <a:rPr lang="ru-RU" sz="2400" b="1" dirty="0" smtClean="0"/>
              <a:t>Существуют специальные учебные заведения для слепых и слабовидящих: общеобразовательные, профессионально- технические школы, музыкальные училища, школы массажистов и другие. Слепые «видят» пальцами, они читают и пишут по рельефной системе Брайля </a:t>
            </a:r>
          </a:p>
        </p:txBody>
      </p:sp>
      <p:pic>
        <p:nvPicPr>
          <p:cNvPr id="3" name="Picture 4" descr="http://files.nicwebsite.ru/rucenter21140/image/dlya-slabovidyashih.jpg"/>
          <p:cNvPicPr>
            <a:picLocks noChangeAspect="1" noChangeArrowheads="1"/>
          </p:cNvPicPr>
          <p:nvPr/>
        </p:nvPicPr>
        <p:blipFill>
          <a:blip r:embed="rId2" cstate="print"/>
          <a:srcRect/>
          <a:stretch>
            <a:fillRect/>
          </a:stretch>
        </p:blipFill>
        <p:spPr bwMode="auto">
          <a:xfrm>
            <a:off x="323528" y="476672"/>
            <a:ext cx="3600400" cy="3446633"/>
          </a:xfrm>
          <a:prstGeom prst="rect">
            <a:avLst/>
          </a:prstGeom>
          <a:noFill/>
          <a:ln>
            <a:solidFill>
              <a:schemeClr val="tx2">
                <a:lumMod val="75000"/>
              </a:schemeClr>
            </a:solidFill>
          </a:ln>
        </p:spPr>
      </p:pic>
      <p:pic>
        <p:nvPicPr>
          <p:cNvPr id="11266" name="Picture 2" descr="http://naiu.org.ua/wp-content/uploads/2014/05/95888205651dbda67a37a02.65359117_articles_main_big.jpg"/>
          <p:cNvPicPr>
            <a:picLocks noChangeAspect="1" noChangeArrowheads="1"/>
          </p:cNvPicPr>
          <p:nvPr/>
        </p:nvPicPr>
        <p:blipFill>
          <a:blip r:embed="rId3" cstate="print"/>
          <a:srcRect/>
          <a:stretch>
            <a:fillRect/>
          </a:stretch>
        </p:blipFill>
        <p:spPr bwMode="auto">
          <a:xfrm>
            <a:off x="395536" y="4437112"/>
            <a:ext cx="3528392" cy="2041652"/>
          </a:xfrm>
          <a:prstGeom prst="rect">
            <a:avLst/>
          </a:prstGeom>
          <a:noFill/>
          <a:ln>
            <a:solidFill>
              <a:schemeClr val="tx2">
                <a:lumMod val="75000"/>
              </a:schemeClr>
            </a:solidFill>
          </a:ln>
        </p:spPr>
      </p:pic>
    </p:spTree>
  </p:cSld>
  <p:clrMapOvr>
    <a:masterClrMapping/>
  </p:clrMapOvr>
  <p:transition advTm="1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4690864" cy="1162050"/>
          </a:xfrm>
        </p:spPr>
        <p:txBody>
          <a:bodyPr>
            <a:normAutofit fontScale="90000"/>
          </a:bodyPr>
          <a:lstStyle/>
          <a:p>
            <a:pPr algn="just"/>
            <a:r>
              <a:rPr lang="ru-RU" sz="2400" dirty="0" smtClean="0">
                <a:latin typeface="+mn-lt"/>
                <a:ea typeface="+mn-ea"/>
                <a:cs typeface="+mn-cs"/>
              </a:rPr>
              <a:t>Кройтор С.Н. Доступ к образованию инвалидов в России: возможности и препятствия / С.Н. Кройтор // Социологические исследования. – 2013. – №5. - С. 104-110</a:t>
            </a:r>
          </a:p>
        </p:txBody>
      </p:sp>
      <p:sp>
        <p:nvSpPr>
          <p:cNvPr id="4" name="Текст 3"/>
          <p:cNvSpPr>
            <a:spLocks noGrp="1"/>
          </p:cNvSpPr>
          <p:nvPr>
            <p:ph type="body" sz="half" idx="2"/>
          </p:nvPr>
        </p:nvSpPr>
        <p:spPr>
          <a:xfrm>
            <a:off x="0" y="1988840"/>
            <a:ext cx="4788024" cy="4691063"/>
          </a:xfrm>
        </p:spPr>
        <p:txBody>
          <a:bodyPr>
            <a:normAutofit/>
          </a:bodyPr>
          <a:lstStyle/>
          <a:p>
            <a:pPr algn="just"/>
            <a:r>
              <a:rPr lang="ru-RU" sz="2200" b="1" dirty="0" smtClean="0"/>
              <a:t>В данной статье на основе изучения статистических данных, экспертных оценок, результатов социологических исследований, законодательства РФ анализируется ситуация в сфере образования инвалидов с ограниченными возможностями в России. Рассматриваются также возможности получения образования людьми с серьезными нарушениями здоровья в современном российском обществе</a:t>
            </a:r>
          </a:p>
        </p:txBody>
      </p:sp>
      <p:pic>
        <p:nvPicPr>
          <p:cNvPr id="1026" name="Picture 2" descr="C:\Documents and Settings\stroeva_om\Рабочий стол\скан Еглевская\1 - 0014.jpg"/>
          <p:cNvPicPr>
            <a:picLocks noGrp="1" noChangeAspect="1" noChangeArrowheads="1"/>
          </p:cNvPicPr>
          <p:nvPr>
            <p:ph idx="1"/>
          </p:nvPr>
        </p:nvPicPr>
        <p:blipFill>
          <a:blip r:embed="rId2" cstate="print"/>
          <a:srcRect l="1894" r="20297" b="20667"/>
          <a:stretch>
            <a:fillRect/>
          </a:stretch>
        </p:blipFill>
        <p:spPr bwMode="auto">
          <a:xfrm>
            <a:off x="5143504" y="214290"/>
            <a:ext cx="3286148" cy="4643470"/>
          </a:xfrm>
          <a:prstGeom prst="rect">
            <a:avLst/>
          </a:prstGeom>
          <a:noFill/>
          <a:ln>
            <a:solidFill>
              <a:schemeClr val="tx2">
                <a:lumMod val="75000"/>
              </a:schemeClr>
            </a:solidFill>
          </a:ln>
        </p:spPr>
      </p:pic>
      <p:pic>
        <p:nvPicPr>
          <p:cNvPr id="1027" name="Picture 3" descr="C:\Documents and Settings\stroeva_om\Рабочий стол\скан Еглевская\1 - 0015.jpg"/>
          <p:cNvPicPr>
            <a:picLocks noChangeAspect="1" noChangeArrowheads="1"/>
          </p:cNvPicPr>
          <p:nvPr/>
        </p:nvPicPr>
        <p:blipFill>
          <a:blip r:embed="rId3" cstate="print"/>
          <a:srcRect l="6119" t="2985" r="24532" b="20896"/>
          <a:stretch>
            <a:fillRect/>
          </a:stretch>
        </p:blipFill>
        <p:spPr bwMode="auto">
          <a:xfrm>
            <a:off x="5643570" y="1714488"/>
            <a:ext cx="3286148" cy="4929222"/>
          </a:xfrm>
          <a:prstGeom prst="rect">
            <a:avLst/>
          </a:prstGeom>
          <a:noFill/>
          <a:ln>
            <a:solidFill>
              <a:schemeClr val="tx2">
                <a:lumMod val="75000"/>
              </a:schemeClr>
            </a:solidFill>
          </a:ln>
        </p:spPr>
      </p:pic>
    </p:spTree>
  </p:cSld>
  <p:clrMapOvr>
    <a:masterClrMapping/>
  </p:clrMapOvr>
  <p:transition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883741"/>
            <a:ext cx="4572000" cy="6001643"/>
          </a:xfrm>
          <a:prstGeom prst="rect">
            <a:avLst/>
          </a:prstGeom>
        </p:spPr>
        <p:txBody>
          <a:bodyPr wrap="square">
            <a:spAutoFit/>
          </a:bodyPr>
          <a:lstStyle/>
          <a:p>
            <a:pPr algn="ctr"/>
            <a:r>
              <a:rPr lang="ru-RU" sz="2400" b="1" dirty="0" smtClean="0"/>
              <a:t>Указанное десятилетие было периодом повышения информированности и принятия мер в целях улучшения положения инвалидов и обеспечения для них равных возможностей. Позднее Генеральная Ассамблея ООН призвала государства - члены ООН ежегодно проводить мероприятия в ознаменование Дня, имея в виду дальнейшую интеграцию в жизнь общества лиц с инвалидностью</a:t>
            </a:r>
            <a:r>
              <a:rPr lang="ru-RU" sz="2400" dirty="0" smtClean="0"/>
              <a:t/>
            </a:r>
            <a:br>
              <a:rPr lang="ru-RU" sz="2400" dirty="0" smtClean="0"/>
            </a:br>
            <a:r>
              <a:rPr lang="ru-RU" sz="2400" dirty="0" smtClean="0"/>
              <a:t/>
            </a:r>
            <a:br>
              <a:rPr lang="ru-RU" sz="2400" dirty="0" smtClean="0"/>
            </a:br>
            <a:endParaRPr lang="ru-RU" sz="2400" b="1" dirty="0" smtClean="0"/>
          </a:p>
        </p:txBody>
      </p:sp>
      <p:pic>
        <p:nvPicPr>
          <p:cNvPr id="1028" name="Picture 4" descr="http://www.dagmintrud.ru/upload/iblock/a9b/a9bdc1883f762eb293316fae7a6c8fef.jpg"/>
          <p:cNvPicPr>
            <a:picLocks noChangeAspect="1" noChangeArrowheads="1"/>
          </p:cNvPicPr>
          <p:nvPr/>
        </p:nvPicPr>
        <p:blipFill>
          <a:blip r:embed="rId2" cstate="print"/>
          <a:srcRect l="3396" t="2410" r="3201" b="2410"/>
          <a:stretch>
            <a:fillRect/>
          </a:stretch>
        </p:blipFill>
        <p:spPr bwMode="auto">
          <a:xfrm>
            <a:off x="395536" y="620688"/>
            <a:ext cx="4060704" cy="5832648"/>
          </a:xfrm>
          <a:prstGeom prst="rect">
            <a:avLst/>
          </a:prstGeom>
          <a:noFill/>
          <a:ln>
            <a:solidFill>
              <a:schemeClr val="tx2">
                <a:lumMod val="75000"/>
              </a:schemeClr>
            </a:solidFill>
          </a:ln>
        </p:spPr>
      </p:pic>
    </p:spTree>
  </p:cSld>
  <p:clrMapOvr>
    <a:masterClrMapping/>
  </p:clrMapOvr>
  <p:transition advTm="12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764704"/>
            <a:ext cx="4572000" cy="5632311"/>
          </a:xfrm>
          <a:prstGeom prst="rect">
            <a:avLst/>
          </a:prstGeom>
        </p:spPr>
        <p:txBody>
          <a:bodyPr>
            <a:spAutoFit/>
          </a:bodyPr>
          <a:lstStyle/>
          <a:p>
            <a:pPr algn="ctr"/>
            <a:r>
              <a:rPr lang="ru-RU" sz="2400" b="1" dirty="0" smtClean="0"/>
              <a:t>Слабовидящие люди способны работать, но возможности их ограниченны. Это может быть работа на телефоне (диспетчер) и руками (на производстве, массаж, музыка). Также они могут создавать изделия на специальных учебно- производственных предприятиях ВОС, медицинские инструменты, электро- и радиотехнические детали, детали для автомашин и сельскохозяйственной техники и другое </a:t>
            </a:r>
          </a:p>
        </p:txBody>
      </p:sp>
      <p:pic>
        <p:nvPicPr>
          <p:cNvPr id="43010" name="Picture 2" descr="http://www.sovsekretno.ru/public/userfiles/images/TASS_10735281.jpg"/>
          <p:cNvPicPr>
            <a:picLocks noChangeAspect="1" noChangeArrowheads="1"/>
          </p:cNvPicPr>
          <p:nvPr/>
        </p:nvPicPr>
        <p:blipFill>
          <a:blip r:embed="rId2" cstate="print"/>
          <a:srcRect/>
          <a:stretch>
            <a:fillRect/>
          </a:stretch>
        </p:blipFill>
        <p:spPr bwMode="auto">
          <a:xfrm>
            <a:off x="179512" y="3904252"/>
            <a:ext cx="3960440" cy="2693100"/>
          </a:xfrm>
          <a:prstGeom prst="rect">
            <a:avLst/>
          </a:prstGeom>
          <a:noFill/>
          <a:ln>
            <a:solidFill>
              <a:schemeClr val="tx2">
                <a:lumMod val="75000"/>
              </a:schemeClr>
            </a:solidFill>
          </a:ln>
        </p:spPr>
      </p:pic>
      <p:sp>
        <p:nvSpPr>
          <p:cNvPr id="43012" name="AutoShape 4" descr="https://s13.stc.all.kpcdn.net/share/i/12/6197677/inx960x64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43013" name="Picture 5" descr="C:\Documents and Settings\lisavchova_na\Рабочий стол\inx960x640.jpg"/>
          <p:cNvPicPr>
            <a:picLocks noChangeAspect="1" noChangeArrowheads="1"/>
          </p:cNvPicPr>
          <p:nvPr/>
        </p:nvPicPr>
        <p:blipFill>
          <a:blip r:embed="rId3" cstate="print"/>
          <a:srcRect r="20863"/>
          <a:stretch>
            <a:fillRect/>
          </a:stretch>
        </p:blipFill>
        <p:spPr bwMode="auto">
          <a:xfrm>
            <a:off x="179512" y="332656"/>
            <a:ext cx="3931968" cy="3312368"/>
          </a:xfrm>
          <a:prstGeom prst="rect">
            <a:avLst/>
          </a:prstGeom>
          <a:noFill/>
          <a:ln>
            <a:solidFill>
              <a:schemeClr val="tx2">
                <a:lumMod val="75000"/>
              </a:schemeClr>
            </a:solidFill>
          </a:ln>
        </p:spPr>
      </p:pic>
    </p:spTree>
  </p:cSld>
  <p:clrMapOvr>
    <a:masterClrMapping/>
  </p:clrMapOvr>
  <p:transition advTm="1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07496" y="116632"/>
            <a:ext cx="4536504" cy="7478970"/>
          </a:xfrm>
          <a:prstGeom prst="rect">
            <a:avLst/>
          </a:prstGeom>
        </p:spPr>
        <p:txBody>
          <a:bodyPr wrap="square">
            <a:spAutoFit/>
          </a:bodyPr>
          <a:lstStyle/>
          <a:p>
            <a:pPr algn="ctr"/>
            <a:r>
              <a:rPr lang="ru-RU" sz="2400" b="1" dirty="0" smtClean="0"/>
              <a:t>Слабовидящие и слепые люди используют в своей повседневной жизни следующие средства, которые помогают им лучше воспринимать мир вокруг себя:</a:t>
            </a:r>
          </a:p>
          <a:p>
            <a:pPr algn="ctr"/>
            <a:endParaRPr lang="ru-RU" sz="2400" b="1" dirty="0" smtClean="0"/>
          </a:p>
          <a:p>
            <a:pPr>
              <a:buFont typeface="Wingdings" pitchFamily="2" charset="2"/>
              <a:buChar char="Ø"/>
            </a:pPr>
            <a:r>
              <a:rPr lang="ru-RU" sz="2400" b="1" dirty="0" smtClean="0"/>
              <a:t>шрифт Брайля, используемый в надписях и книгах ;</a:t>
            </a:r>
          </a:p>
          <a:p>
            <a:pPr>
              <a:buFont typeface="Wingdings" pitchFamily="2" charset="2"/>
              <a:buChar char="Ø"/>
            </a:pPr>
            <a:r>
              <a:rPr lang="ru-RU" sz="2400" b="1" dirty="0" smtClean="0"/>
              <a:t>аудиокниги ; </a:t>
            </a:r>
          </a:p>
          <a:p>
            <a:pPr>
              <a:buFont typeface="Wingdings" pitchFamily="2" charset="2"/>
              <a:buChar char="Ø"/>
            </a:pPr>
            <a:r>
              <a:rPr lang="ru-RU" sz="2400" b="1" dirty="0" smtClean="0"/>
              <a:t>трости; </a:t>
            </a:r>
          </a:p>
          <a:p>
            <a:pPr>
              <a:buFont typeface="Wingdings" pitchFamily="2" charset="2"/>
              <a:buChar char="Ø"/>
            </a:pPr>
            <a:r>
              <a:rPr lang="ru-RU" sz="2400" b="1" dirty="0" smtClean="0"/>
              <a:t>собаки-поводыри;</a:t>
            </a:r>
          </a:p>
          <a:p>
            <a:pPr>
              <a:buFont typeface="Wingdings" pitchFamily="2" charset="2"/>
              <a:buChar char="Ø"/>
            </a:pPr>
            <a:r>
              <a:rPr lang="ru-RU" sz="2400" b="1" dirty="0" smtClean="0"/>
              <a:t>звуковые светофоры;</a:t>
            </a:r>
          </a:p>
          <a:p>
            <a:pPr>
              <a:buFont typeface="Wingdings" pitchFamily="2" charset="2"/>
              <a:buChar char="Ø"/>
            </a:pPr>
            <a:r>
              <a:rPr lang="ru-RU" sz="2400" b="1" dirty="0" smtClean="0"/>
              <a:t>рельефное мощение улиц;</a:t>
            </a:r>
          </a:p>
          <a:p>
            <a:pPr>
              <a:buFont typeface="Wingdings" pitchFamily="2" charset="2"/>
              <a:buChar char="Ø"/>
            </a:pPr>
            <a:r>
              <a:rPr lang="ru-RU" sz="2400" b="1" dirty="0" smtClean="0"/>
              <a:t>специальные клавиатуры, дисплеи, часы (звуковое сопровождение);</a:t>
            </a:r>
          </a:p>
          <a:p>
            <a:pPr>
              <a:buFont typeface="Wingdings" pitchFamily="2" charset="2"/>
              <a:buChar char="Ø"/>
            </a:pPr>
            <a:r>
              <a:rPr lang="ru-RU" sz="2400" b="1" dirty="0" smtClean="0"/>
              <a:t>сенсорные телефоны</a:t>
            </a:r>
          </a:p>
          <a:p>
            <a:pPr>
              <a:buFont typeface="Wingdings" pitchFamily="2" charset="2"/>
              <a:buChar char="Ø"/>
            </a:pPr>
            <a:endParaRPr lang="ru-RU" sz="2400" b="1" dirty="0" smtClean="0"/>
          </a:p>
          <a:p>
            <a:pPr>
              <a:buFont typeface="Wingdings" pitchFamily="2" charset="2"/>
              <a:buChar char="Ø"/>
            </a:pPr>
            <a:endParaRPr lang="ru-RU" sz="2400" b="1" dirty="0" smtClean="0"/>
          </a:p>
        </p:txBody>
      </p:sp>
      <p:pic>
        <p:nvPicPr>
          <p:cNvPr id="3" name="Picture 2" descr="http://wpuploads.appadvice.com/wp-content/uploads/2015/11/Audiobooks.jpg"/>
          <p:cNvPicPr>
            <a:picLocks noChangeAspect="1" noChangeArrowheads="1"/>
          </p:cNvPicPr>
          <p:nvPr/>
        </p:nvPicPr>
        <p:blipFill>
          <a:blip r:embed="rId2" cstate="print"/>
          <a:srcRect/>
          <a:stretch>
            <a:fillRect/>
          </a:stretch>
        </p:blipFill>
        <p:spPr bwMode="auto">
          <a:xfrm>
            <a:off x="107504" y="260648"/>
            <a:ext cx="1974386" cy="2456892"/>
          </a:xfrm>
          <a:prstGeom prst="rect">
            <a:avLst/>
          </a:prstGeom>
          <a:noFill/>
          <a:ln>
            <a:solidFill>
              <a:schemeClr val="tx2">
                <a:lumMod val="75000"/>
              </a:schemeClr>
            </a:solidFill>
          </a:ln>
        </p:spPr>
      </p:pic>
      <p:pic>
        <p:nvPicPr>
          <p:cNvPr id="4" name="Picture 2" descr="http://www.all-news.net/im_cash/11_2016/041116_213050_42206_2.jpg"/>
          <p:cNvPicPr>
            <a:picLocks noChangeAspect="1" noChangeArrowheads="1"/>
          </p:cNvPicPr>
          <p:nvPr/>
        </p:nvPicPr>
        <p:blipFill>
          <a:blip r:embed="rId3" cstate="print"/>
          <a:srcRect/>
          <a:stretch>
            <a:fillRect/>
          </a:stretch>
        </p:blipFill>
        <p:spPr bwMode="auto">
          <a:xfrm>
            <a:off x="899592" y="2852936"/>
            <a:ext cx="2773278" cy="1850130"/>
          </a:xfrm>
          <a:prstGeom prst="rect">
            <a:avLst/>
          </a:prstGeom>
          <a:noFill/>
          <a:ln>
            <a:solidFill>
              <a:schemeClr val="tx2">
                <a:lumMod val="75000"/>
              </a:schemeClr>
            </a:solidFill>
          </a:ln>
        </p:spPr>
      </p:pic>
      <p:pic>
        <p:nvPicPr>
          <p:cNvPr id="55298" name="Picture 2" descr="http://www.beladm.ru/media/cache/0f/19/0f19e7de9573f309be7bd1d42ed1983a.jpg"/>
          <p:cNvPicPr>
            <a:picLocks noChangeAspect="1" noChangeArrowheads="1"/>
          </p:cNvPicPr>
          <p:nvPr/>
        </p:nvPicPr>
        <p:blipFill>
          <a:blip r:embed="rId4" cstate="print"/>
          <a:srcRect/>
          <a:stretch>
            <a:fillRect/>
          </a:stretch>
        </p:blipFill>
        <p:spPr bwMode="auto">
          <a:xfrm>
            <a:off x="827584" y="4869160"/>
            <a:ext cx="2806661" cy="1872208"/>
          </a:xfrm>
          <a:prstGeom prst="rect">
            <a:avLst/>
          </a:prstGeom>
          <a:noFill/>
          <a:ln>
            <a:solidFill>
              <a:schemeClr val="tx2">
                <a:lumMod val="75000"/>
              </a:schemeClr>
            </a:solidFill>
          </a:ln>
        </p:spPr>
      </p:pic>
      <p:pic>
        <p:nvPicPr>
          <p:cNvPr id="55300" name="Picture 4" descr="http://metadevice.ru/wp-content/uploads/metadevice.ru/2009/09/b-touch-cell-phone-with-braille-touchscreen-is-an-iphone-for-the-blind-006.jpg"/>
          <p:cNvPicPr>
            <a:picLocks noChangeAspect="1" noChangeArrowheads="1"/>
          </p:cNvPicPr>
          <p:nvPr/>
        </p:nvPicPr>
        <p:blipFill>
          <a:blip r:embed="rId5" cstate="print"/>
          <a:srcRect/>
          <a:stretch>
            <a:fillRect/>
          </a:stretch>
        </p:blipFill>
        <p:spPr bwMode="auto">
          <a:xfrm>
            <a:off x="2267744" y="260648"/>
            <a:ext cx="2154480" cy="2448272"/>
          </a:xfrm>
          <a:prstGeom prst="rect">
            <a:avLst/>
          </a:prstGeom>
          <a:noFill/>
          <a:ln>
            <a:solidFill>
              <a:schemeClr val="tx2">
                <a:lumMod val="75000"/>
              </a:schemeClr>
            </a:solidFill>
          </a:ln>
        </p:spPr>
      </p:pic>
    </p:spTree>
  </p:cSld>
  <p:clrMapOvr>
    <a:masterClrMapping/>
  </p:clrMapOvr>
  <p:transition advTm="1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08762" y="260648"/>
            <a:ext cx="7326477" cy="830997"/>
          </a:xfrm>
          <a:prstGeom prst="rect">
            <a:avLst/>
          </a:prstGeom>
        </p:spPr>
        <p:txBody>
          <a:bodyPr wrap="square">
            <a:spAutoFit/>
          </a:bodyPr>
          <a:lstStyle/>
          <a:p>
            <a:pPr algn="ctr"/>
            <a:r>
              <a:rPr lang="ru-RU" sz="2400" b="1" dirty="0" smtClean="0"/>
              <a:t>Слабослышащие (нарушение слуха) и </a:t>
            </a:r>
          </a:p>
          <a:p>
            <a:pPr algn="ctr"/>
            <a:r>
              <a:rPr lang="ru-RU" sz="2400" b="1" dirty="0" smtClean="0"/>
              <a:t>глухие (отсутствие речи)</a:t>
            </a:r>
          </a:p>
        </p:txBody>
      </p:sp>
      <p:sp>
        <p:nvSpPr>
          <p:cNvPr id="4" name="Прямоугольник 3"/>
          <p:cNvSpPr/>
          <p:nvPr/>
        </p:nvSpPr>
        <p:spPr>
          <a:xfrm>
            <a:off x="3923928" y="1124744"/>
            <a:ext cx="5220072" cy="6001643"/>
          </a:xfrm>
          <a:prstGeom prst="rect">
            <a:avLst/>
          </a:prstGeom>
        </p:spPr>
        <p:txBody>
          <a:bodyPr wrap="square">
            <a:spAutoFit/>
          </a:bodyPr>
          <a:lstStyle/>
          <a:p>
            <a:pPr algn="ctr"/>
            <a:r>
              <a:rPr lang="ru-RU" sz="2400" b="1" dirty="0" smtClean="0"/>
              <a:t>Главная портретная черта глухого или слабослышащего человека — ограниченность канала получения информации о мире, полное или частичное отсутствие аудиальной составляющей доступной информации. Именно этой специфической деталью форматируется всё происходящее, связанное с глухими людьми.</a:t>
            </a:r>
          </a:p>
          <a:p>
            <a:pPr algn="ctr"/>
            <a:r>
              <a:rPr lang="ru-RU" sz="2400" b="1" dirty="0" smtClean="0"/>
              <a:t>Основным языком общения глухих людей в России является русский жестовый язык (РЖЯ). РЖЯ — это язык символов и образов, выражаемых жестами</a:t>
            </a:r>
          </a:p>
          <a:p>
            <a:pPr algn="ctr"/>
            <a:endParaRPr lang="ru-RU" sz="2400" b="1" dirty="0" smtClean="0"/>
          </a:p>
        </p:txBody>
      </p:sp>
      <p:pic>
        <p:nvPicPr>
          <p:cNvPr id="56328" name="Picture 8" descr="http://www.playcast.ru/uploads/2016/09/22/19975389.jpg"/>
          <p:cNvPicPr>
            <a:picLocks noChangeAspect="1" noChangeArrowheads="1"/>
          </p:cNvPicPr>
          <p:nvPr/>
        </p:nvPicPr>
        <p:blipFill>
          <a:blip r:embed="rId2" cstate="print"/>
          <a:srcRect/>
          <a:stretch>
            <a:fillRect/>
          </a:stretch>
        </p:blipFill>
        <p:spPr bwMode="auto">
          <a:xfrm>
            <a:off x="107504" y="1916832"/>
            <a:ext cx="3816424" cy="3816424"/>
          </a:xfrm>
          <a:prstGeom prst="rect">
            <a:avLst/>
          </a:prstGeom>
          <a:noFill/>
        </p:spPr>
      </p:pic>
    </p:spTree>
  </p:cSld>
  <p:clrMapOvr>
    <a:masterClrMapping/>
  </p:clrMapOvr>
  <p:transition advTm="1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fs00.infourok.ru/images/doc/205/233999/img21.jpg"/>
          <p:cNvPicPr>
            <a:picLocks noChangeAspect="1" noChangeArrowheads="1"/>
          </p:cNvPicPr>
          <p:nvPr/>
        </p:nvPicPr>
        <p:blipFill>
          <a:blip r:embed="rId2" cstate="print"/>
          <a:srcRect l="3538" t="15750" r="4325" b="6551"/>
          <a:stretch>
            <a:fillRect/>
          </a:stretch>
        </p:blipFill>
        <p:spPr bwMode="auto">
          <a:xfrm>
            <a:off x="251520" y="3789040"/>
            <a:ext cx="3786259" cy="2394727"/>
          </a:xfrm>
          <a:prstGeom prst="rect">
            <a:avLst/>
          </a:prstGeom>
          <a:noFill/>
          <a:ln>
            <a:solidFill>
              <a:schemeClr val="tx2">
                <a:lumMod val="75000"/>
              </a:schemeClr>
            </a:solidFill>
          </a:ln>
        </p:spPr>
      </p:pic>
      <p:pic>
        <p:nvPicPr>
          <p:cNvPr id="3" name="Picture 4" descr="http://news.mspravka.info/wp-content/uploads/2013/04/images22.jpeg"/>
          <p:cNvPicPr>
            <a:picLocks noChangeAspect="1" noChangeArrowheads="1"/>
          </p:cNvPicPr>
          <p:nvPr/>
        </p:nvPicPr>
        <p:blipFill>
          <a:blip r:embed="rId3" cstate="print"/>
          <a:srcRect/>
          <a:stretch>
            <a:fillRect/>
          </a:stretch>
        </p:blipFill>
        <p:spPr bwMode="auto">
          <a:xfrm>
            <a:off x="251520" y="620688"/>
            <a:ext cx="3706293" cy="2520280"/>
          </a:xfrm>
          <a:prstGeom prst="rect">
            <a:avLst/>
          </a:prstGeom>
          <a:noFill/>
          <a:ln>
            <a:solidFill>
              <a:schemeClr val="tx2">
                <a:lumMod val="75000"/>
              </a:schemeClr>
            </a:solidFill>
          </a:ln>
        </p:spPr>
      </p:pic>
      <p:sp>
        <p:nvSpPr>
          <p:cNvPr id="4" name="Прямоугольник 3"/>
          <p:cNvSpPr/>
          <p:nvPr/>
        </p:nvSpPr>
        <p:spPr>
          <a:xfrm>
            <a:off x="4572000" y="260648"/>
            <a:ext cx="4139952" cy="4524315"/>
          </a:xfrm>
          <a:prstGeom prst="rect">
            <a:avLst/>
          </a:prstGeom>
        </p:spPr>
        <p:txBody>
          <a:bodyPr wrap="square">
            <a:spAutoFit/>
          </a:bodyPr>
          <a:lstStyle/>
          <a:p>
            <a:pPr algn="ctr"/>
            <a:r>
              <a:rPr lang="ru-RU" sz="2400" b="1" dirty="0" smtClean="0"/>
              <a:t>Слабослышащие и глухие люди используют в своей повседневной жизни следующие средства, которые помогают им лучше ориентироваться в окружающем их мире:</a:t>
            </a:r>
          </a:p>
          <a:p>
            <a:pPr algn="ctr"/>
            <a:endParaRPr lang="ru-RU" sz="2400" b="1" dirty="0" smtClean="0"/>
          </a:p>
          <a:p>
            <a:pPr>
              <a:buFont typeface="Wingdings" pitchFamily="2" charset="2"/>
              <a:buChar char="Ø"/>
            </a:pPr>
            <a:r>
              <a:rPr lang="ru-RU" sz="2400" b="1" dirty="0" smtClean="0"/>
              <a:t>слуховые аппараты ;</a:t>
            </a:r>
          </a:p>
          <a:p>
            <a:pPr>
              <a:buFont typeface="Wingdings" pitchFamily="2" charset="2"/>
              <a:buChar char="Ø"/>
            </a:pPr>
            <a:r>
              <a:rPr lang="ru-RU" sz="2400" b="1" dirty="0" smtClean="0"/>
              <a:t>язык жестов;</a:t>
            </a:r>
          </a:p>
          <a:p>
            <a:pPr>
              <a:buFont typeface="Wingdings" pitchFamily="2" charset="2"/>
              <a:buChar char="Ø"/>
            </a:pPr>
            <a:r>
              <a:rPr lang="ru-RU" sz="2400" b="1" dirty="0" smtClean="0"/>
              <a:t>ТВ: сурдоперевод и титры </a:t>
            </a:r>
          </a:p>
          <a:p>
            <a:pPr algn="ctr">
              <a:buFont typeface="Wingdings" pitchFamily="2" charset="2"/>
              <a:buChar char="Ø"/>
            </a:pPr>
            <a:endParaRPr lang="ru-RU" sz="2400" b="1" dirty="0" smtClean="0"/>
          </a:p>
        </p:txBody>
      </p:sp>
      <p:sp>
        <p:nvSpPr>
          <p:cNvPr id="59394" name="AutoShape 2" descr="https://www.gluxix.net/images/stories/news22/pic03456_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59395" name="Picture 3" descr="C:\Documents and Settings\lisavchova_na\Рабочий стол\pic03456_04.jpg"/>
          <p:cNvPicPr>
            <a:picLocks noChangeAspect="1" noChangeArrowheads="1"/>
          </p:cNvPicPr>
          <p:nvPr/>
        </p:nvPicPr>
        <p:blipFill>
          <a:blip r:embed="rId4" cstate="print"/>
          <a:srcRect/>
          <a:stretch>
            <a:fillRect/>
          </a:stretch>
        </p:blipFill>
        <p:spPr bwMode="auto">
          <a:xfrm>
            <a:off x="4644008" y="4581128"/>
            <a:ext cx="3794407" cy="2132856"/>
          </a:xfrm>
          <a:prstGeom prst="rect">
            <a:avLst/>
          </a:prstGeom>
          <a:noFill/>
        </p:spPr>
      </p:pic>
    </p:spTree>
  </p:cSld>
  <p:clrMapOvr>
    <a:masterClrMapping/>
  </p:clrMapOvr>
  <p:transition advTm="1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9992" y="260648"/>
            <a:ext cx="4495064" cy="3416320"/>
          </a:xfrm>
          <a:prstGeom prst="rect">
            <a:avLst/>
          </a:prstGeom>
        </p:spPr>
        <p:txBody>
          <a:bodyPr wrap="square">
            <a:spAutoFit/>
          </a:bodyPr>
          <a:lstStyle/>
          <a:p>
            <a:pPr algn="ctr"/>
            <a:r>
              <a:rPr lang="ru-RU" sz="2400" b="1" dirty="0" smtClean="0"/>
              <a:t>Слабослышащие и глухие люди могут работать на производстве где используется ручной труд, а также в сельском хозяйстве, в различного рода ремесел, там, где не требуется большого количества общения (например, парикмахер, швея, художник, монтажник) </a:t>
            </a:r>
          </a:p>
        </p:txBody>
      </p:sp>
      <p:pic>
        <p:nvPicPr>
          <p:cNvPr id="13314" name="Picture 2" descr="http://volosyki.ru/wp-content/uploads/2016/03/small-blowdrying.jpg"/>
          <p:cNvPicPr>
            <a:picLocks noChangeAspect="1" noChangeArrowheads="1"/>
          </p:cNvPicPr>
          <p:nvPr/>
        </p:nvPicPr>
        <p:blipFill>
          <a:blip r:embed="rId2" cstate="print"/>
          <a:srcRect/>
          <a:stretch>
            <a:fillRect/>
          </a:stretch>
        </p:blipFill>
        <p:spPr bwMode="auto">
          <a:xfrm>
            <a:off x="251520" y="692696"/>
            <a:ext cx="4107270" cy="2736304"/>
          </a:xfrm>
          <a:prstGeom prst="rect">
            <a:avLst/>
          </a:prstGeom>
          <a:noFill/>
          <a:ln>
            <a:solidFill>
              <a:schemeClr val="tx2">
                <a:lumMod val="75000"/>
              </a:schemeClr>
            </a:solidFill>
          </a:ln>
        </p:spPr>
      </p:pic>
      <p:pic>
        <p:nvPicPr>
          <p:cNvPr id="13316" name="Picture 4" descr="https://user32265.clients-cdnnow.ru/originalStorage/post/12/fb/84/4./12fb844.jpg"/>
          <p:cNvPicPr>
            <a:picLocks noChangeAspect="1" noChangeArrowheads="1"/>
          </p:cNvPicPr>
          <p:nvPr/>
        </p:nvPicPr>
        <p:blipFill>
          <a:blip r:embed="rId3" cstate="print"/>
          <a:srcRect/>
          <a:stretch>
            <a:fillRect/>
          </a:stretch>
        </p:blipFill>
        <p:spPr bwMode="auto">
          <a:xfrm>
            <a:off x="251520" y="3861048"/>
            <a:ext cx="4068558" cy="2709724"/>
          </a:xfrm>
          <a:prstGeom prst="rect">
            <a:avLst/>
          </a:prstGeom>
          <a:noFill/>
          <a:ln>
            <a:solidFill>
              <a:schemeClr val="tx2">
                <a:lumMod val="75000"/>
              </a:schemeClr>
            </a:solidFill>
          </a:ln>
        </p:spPr>
      </p:pic>
      <p:sp>
        <p:nvSpPr>
          <p:cNvPr id="13318" name="AutoShape 6" descr="https://www.lifeandexperiences.com/wp-content/uploads/2017/03/Sewing-Machines-for-Beginner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3319" name="Picture 7" descr="C:\Documents and Settings\lisavchova_na\Рабочий стол\Sewing-Machines-for-Beginners.jpg"/>
          <p:cNvPicPr>
            <a:picLocks noChangeAspect="1" noChangeArrowheads="1"/>
          </p:cNvPicPr>
          <p:nvPr/>
        </p:nvPicPr>
        <p:blipFill>
          <a:blip r:embed="rId4" cstate="print"/>
          <a:srcRect/>
          <a:stretch>
            <a:fillRect/>
          </a:stretch>
        </p:blipFill>
        <p:spPr bwMode="auto">
          <a:xfrm>
            <a:off x="4716016" y="3861048"/>
            <a:ext cx="4104456" cy="2728256"/>
          </a:xfrm>
          <a:prstGeom prst="rect">
            <a:avLst/>
          </a:prstGeom>
          <a:noFill/>
          <a:ln>
            <a:solidFill>
              <a:schemeClr val="tx2">
                <a:lumMod val="75000"/>
              </a:schemeClr>
            </a:solidFill>
          </a:ln>
        </p:spPr>
      </p:pic>
    </p:spTree>
  </p:cSld>
  <p:clrMapOvr>
    <a:masterClrMapping/>
  </p:clrMapOvr>
  <p:transition advTm="1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260648"/>
            <a:ext cx="7560840" cy="830997"/>
          </a:xfrm>
          <a:prstGeom prst="rect">
            <a:avLst/>
          </a:prstGeom>
        </p:spPr>
        <p:txBody>
          <a:bodyPr wrap="square">
            <a:spAutoFit/>
          </a:bodyPr>
          <a:lstStyle/>
          <a:p>
            <a:pPr algn="ctr"/>
            <a:r>
              <a:rPr lang="ru-RU" sz="2400" b="1" dirty="0" smtClean="0"/>
              <a:t>Повреждения позвоночника и опорно-двигательного аппарата</a:t>
            </a:r>
          </a:p>
        </p:txBody>
      </p:sp>
      <p:sp>
        <p:nvSpPr>
          <p:cNvPr id="3" name="Прямоугольник 2"/>
          <p:cNvSpPr/>
          <p:nvPr/>
        </p:nvSpPr>
        <p:spPr>
          <a:xfrm>
            <a:off x="4067944" y="1340768"/>
            <a:ext cx="5076056" cy="5262979"/>
          </a:xfrm>
          <a:prstGeom prst="rect">
            <a:avLst/>
          </a:prstGeom>
        </p:spPr>
        <p:txBody>
          <a:bodyPr wrap="square">
            <a:spAutoFit/>
          </a:bodyPr>
          <a:lstStyle/>
          <a:p>
            <a:pPr algn="ctr"/>
            <a:r>
              <a:rPr lang="ru-RU" sz="2400" b="1" dirty="0" smtClean="0"/>
              <a:t>Травма позвоночника – травматическое повреждение структур, образующих позвоночный столб (костей, связок, спинного мозга и т. д.). Возникает вследствие падений с высоты, автодорожных, промышленных и природных катастроф. Проявления зависят от особенностей травмы, наиболее типичными симптомами являются боль и ограничение движений. При повреждении спинного мозга или нервных корешков выявляется неврологическая симптоматика</a:t>
            </a:r>
            <a:endParaRPr lang="ru-RU" dirty="0"/>
          </a:p>
        </p:txBody>
      </p:sp>
      <p:sp>
        <p:nvSpPr>
          <p:cNvPr id="69634" name="AutoShape 2" descr="https://vermeiren.ru/upload/iblock/14d/14d3d936d4c2f9516c379c26ae704798.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69635" name="Picture 3" descr="C:\Documents and Settings\sorokina_an\Рабочий стол\14d3d936d4c2f9516c379c26ae704798.jpg"/>
          <p:cNvPicPr>
            <a:picLocks noChangeAspect="1" noChangeArrowheads="1"/>
          </p:cNvPicPr>
          <p:nvPr/>
        </p:nvPicPr>
        <p:blipFill>
          <a:blip r:embed="rId2" cstate="print"/>
          <a:srcRect r="8707"/>
          <a:stretch>
            <a:fillRect/>
          </a:stretch>
        </p:blipFill>
        <p:spPr bwMode="auto">
          <a:xfrm>
            <a:off x="179512" y="1196752"/>
            <a:ext cx="3882105" cy="2391346"/>
          </a:xfrm>
          <a:prstGeom prst="rect">
            <a:avLst/>
          </a:prstGeom>
          <a:noFill/>
          <a:ln>
            <a:solidFill>
              <a:schemeClr val="tx2">
                <a:lumMod val="75000"/>
              </a:schemeClr>
            </a:solidFill>
          </a:ln>
        </p:spPr>
      </p:pic>
      <p:pic>
        <p:nvPicPr>
          <p:cNvPr id="69639" name="Picture 7" descr="http://www.pro-invalidov.ru/uploads/posts/2013-08/1375863267_orazovanie-3.jpg"/>
          <p:cNvPicPr>
            <a:picLocks noChangeAspect="1" noChangeArrowheads="1"/>
          </p:cNvPicPr>
          <p:nvPr/>
        </p:nvPicPr>
        <p:blipFill>
          <a:blip r:embed="rId3" cstate="print"/>
          <a:srcRect/>
          <a:stretch>
            <a:fillRect/>
          </a:stretch>
        </p:blipFill>
        <p:spPr bwMode="auto">
          <a:xfrm>
            <a:off x="179512" y="4052791"/>
            <a:ext cx="3888432" cy="2566366"/>
          </a:xfrm>
          <a:prstGeom prst="rect">
            <a:avLst/>
          </a:prstGeom>
          <a:noFill/>
          <a:ln>
            <a:solidFill>
              <a:schemeClr val="tx2">
                <a:lumMod val="75000"/>
              </a:schemeClr>
            </a:solidFill>
          </a:ln>
        </p:spPr>
      </p:pic>
    </p:spTree>
  </p:cSld>
  <p:clrMapOvr>
    <a:masterClrMapping/>
  </p:clrMapOvr>
  <p:transition advTm="1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67944" y="548680"/>
            <a:ext cx="4860032" cy="6093976"/>
          </a:xfrm>
          <a:prstGeom prst="rect">
            <a:avLst/>
          </a:prstGeom>
        </p:spPr>
        <p:txBody>
          <a:bodyPr wrap="square">
            <a:spAutoFit/>
          </a:bodyPr>
          <a:lstStyle/>
          <a:p>
            <a:pPr algn="ctr"/>
            <a:r>
              <a:rPr lang="ru-RU" sz="2400" b="1" dirty="0" smtClean="0"/>
              <a:t>Люди с повреждением позвоночника и опорно-двигательного аппарата используют в своей повседневной жизни следующие средства, которые помогают им в их передвижении:</a:t>
            </a:r>
          </a:p>
          <a:p>
            <a:pPr algn="ctr"/>
            <a:endParaRPr lang="ru-RU" sz="2400" b="1" dirty="0" smtClean="0"/>
          </a:p>
          <a:p>
            <a:pPr algn="ctr">
              <a:buFont typeface="Wingdings" pitchFamily="2" charset="2"/>
              <a:buChar char="Ø"/>
            </a:pPr>
            <a:r>
              <a:rPr lang="ru-RU" sz="2400" b="1" dirty="0" smtClean="0"/>
              <a:t> инвалидные коляски, ходунки;</a:t>
            </a:r>
          </a:p>
          <a:p>
            <a:pPr algn="ctr">
              <a:buFont typeface="Wingdings" pitchFamily="2" charset="2"/>
              <a:buChar char="Ø"/>
            </a:pPr>
            <a:r>
              <a:rPr lang="ru-RU" sz="2400" b="1" dirty="0" smtClean="0"/>
              <a:t>пандусы в общественных местах, подъездах, переходах;</a:t>
            </a:r>
          </a:p>
          <a:p>
            <a:pPr algn="ctr">
              <a:buFont typeface="Wingdings" pitchFamily="2" charset="2"/>
              <a:buChar char="Ø"/>
            </a:pPr>
            <a:r>
              <a:rPr lang="ru-RU" sz="2400" b="1" dirty="0" smtClean="0"/>
              <a:t>специальные подъемники;</a:t>
            </a:r>
          </a:p>
          <a:p>
            <a:pPr algn="ctr">
              <a:buFont typeface="Wingdings" pitchFamily="2" charset="2"/>
              <a:buChar char="Ø"/>
            </a:pPr>
            <a:r>
              <a:rPr lang="ru-RU" sz="2400" b="1" dirty="0" smtClean="0"/>
              <a:t>места для инвалидов в общественном транспорте </a:t>
            </a:r>
          </a:p>
          <a:p>
            <a:pPr algn="ctr">
              <a:buFont typeface="Wingdings" pitchFamily="2" charset="2"/>
              <a:buChar char="Ø"/>
            </a:pPr>
            <a:endParaRPr lang="ru-RU" b="1" dirty="0" smtClean="0"/>
          </a:p>
          <a:p>
            <a:pPr algn="ctr">
              <a:buFont typeface="Wingdings" pitchFamily="2" charset="2"/>
              <a:buChar char="Ø"/>
            </a:pPr>
            <a:endParaRPr lang="ru-RU" b="1" dirty="0" smtClean="0"/>
          </a:p>
          <a:p>
            <a:pPr algn="ctr">
              <a:buFont typeface="Wingdings" pitchFamily="2" charset="2"/>
              <a:buChar char="Ø"/>
            </a:pPr>
            <a:endParaRPr lang="ru-RU" b="1" dirty="0" smtClean="0"/>
          </a:p>
        </p:txBody>
      </p:sp>
      <p:pic>
        <p:nvPicPr>
          <p:cNvPr id="3" name="Picture 2" descr="https://ds04.infourok.ru/uploads/ex/02c5/0002fc7c-94e12b7d/img10.jpg"/>
          <p:cNvPicPr>
            <a:picLocks noChangeAspect="1" noChangeArrowheads="1"/>
          </p:cNvPicPr>
          <p:nvPr/>
        </p:nvPicPr>
        <p:blipFill>
          <a:blip r:embed="rId2" cstate="print"/>
          <a:srcRect l="2500" t="62911" r="69166" b="2645"/>
          <a:stretch>
            <a:fillRect/>
          </a:stretch>
        </p:blipFill>
        <p:spPr bwMode="auto">
          <a:xfrm>
            <a:off x="467544" y="3795394"/>
            <a:ext cx="3024336" cy="2757482"/>
          </a:xfrm>
          <a:prstGeom prst="rect">
            <a:avLst/>
          </a:prstGeom>
          <a:noFill/>
          <a:ln>
            <a:solidFill>
              <a:schemeClr val="tx2">
                <a:lumMod val="75000"/>
              </a:schemeClr>
            </a:solidFill>
          </a:ln>
        </p:spPr>
      </p:pic>
      <p:pic>
        <p:nvPicPr>
          <p:cNvPr id="4" name="Picture 2" descr="https://ds04.infourok.ru/uploads/ex/02c5/0002fc7c-94e12b7d/img10.jpg"/>
          <p:cNvPicPr>
            <a:picLocks noChangeAspect="1" noChangeArrowheads="1"/>
          </p:cNvPicPr>
          <p:nvPr/>
        </p:nvPicPr>
        <p:blipFill>
          <a:blip r:embed="rId2" cstate="print"/>
          <a:srcRect l="4167" t="20423" r="70000" b="41799"/>
          <a:stretch>
            <a:fillRect/>
          </a:stretch>
        </p:blipFill>
        <p:spPr bwMode="auto">
          <a:xfrm>
            <a:off x="467544" y="332656"/>
            <a:ext cx="3024336" cy="3317014"/>
          </a:xfrm>
          <a:prstGeom prst="rect">
            <a:avLst/>
          </a:prstGeom>
          <a:noFill/>
          <a:ln>
            <a:solidFill>
              <a:schemeClr val="tx2">
                <a:lumMod val="75000"/>
              </a:schemeClr>
            </a:solidFill>
          </a:ln>
        </p:spPr>
      </p:pic>
    </p:spTree>
  </p:cSld>
  <p:clrMapOvr>
    <a:masterClrMapping/>
  </p:clrMapOvr>
  <p:transition advTm="1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908720"/>
            <a:ext cx="4572000" cy="2677656"/>
          </a:xfrm>
          <a:prstGeom prst="rect">
            <a:avLst/>
          </a:prstGeom>
        </p:spPr>
        <p:txBody>
          <a:bodyPr>
            <a:spAutoFit/>
          </a:bodyPr>
          <a:lstStyle/>
          <a:p>
            <a:pPr algn="ctr"/>
            <a:r>
              <a:rPr lang="ru-RU" sz="2400" b="1" dirty="0" smtClean="0"/>
              <a:t>Многие колясочники ведут активный образ жизни. </a:t>
            </a:r>
          </a:p>
          <a:p>
            <a:pPr algn="ctr"/>
            <a:r>
              <a:rPr lang="ru-RU" sz="2400" b="1" dirty="0" smtClean="0"/>
              <a:t>Они могут учиться в общеобразовательных учебных заведениях либо в интернатах. А работать там, где позволяют их физические возможности</a:t>
            </a:r>
          </a:p>
        </p:txBody>
      </p:sp>
      <p:pic>
        <p:nvPicPr>
          <p:cNvPr id="67586" name="Picture 2" descr="http://synterresourcegroup.org/wp-content/uploads/synterresourcegroup-org/sites/919/Synter-Resource-Group-Handicapped-Volunteers.jpg"/>
          <p:cNvPicPr>
            <a:picLocks noChangeAspect="1" noChangeArrowheads="1"/>
          </p:cNvPicPr>
          <p:nvPr/>
        </p:nvPicPr>
        <p:blipFill>
          <a:blip r:embed="rId2" cstate="print"/>
          <a:srcRect/>
          <a:stretch>
            <a:fillRect/>
          </a:stretch>
        </p:blipFill>
        <p:spPr bwMode="auto">
          <a:xfrm>
            <a:off x="251520" y="4077072"/>
            <a:ext cx="4377675" cy="2439787"/>
          </a:xfrm>
          <a:prstGeom prst="rect">
            <a:avLst/>
          </a:prstGeom>
          <a:noFill/>
          <a:ln>
            <a:solidFill>
              <a:schemeClr val="tx2">
                <a:lumMod val="75000"/>
              </a:schemeClr>
            </a:solidFill>
          </a:ln>
        </p:spPr>
      </p:pic>
      <p:pic>
        <p:nvPicPr>
          <p:cNvPr id="67588" name="Picture 4" descr="http://www.pravmir.ru/wp-content/uploads/2017/01/iStock_000019638144Medium.jpg"/>
          <p:cNvPicPr>
            <a:picLocks noChangeAspect="1" noChangeArrowheads="1"/>
          </p:cNvPicPr>
          <p:nvPr/>
        </p:nvPicPr>
        <p:blipFill>
          <a:blip r:embed="rId3" cstate="print"/>
          <a:srcRect/>
          <a:stretch>
            <a:fillRect/>
          </a:stretch>
        </p:blipFill>
        <p:spPr bwMode="auto">
          <a:xfrm>
            <a:off x="251520" y="476672"/>
            <a:ext cx="4320479" cy="3126977"/>
          </a:xfrm>
          <a:prstGeom prst="rect">
            <a:avLst/>
          </a:prstGeom>
          <a:noFill/>
          <a:ln>
            <a:solidFill>
              <a:schemeClr val="tx2">
                <a:lumMod val="75000"/>
              </a:schemeClr>
            </a:solidFill>
          </a:ln>
        </p:spPr>
      </p:pic>
      <p:pic>
        <p:nvPicPr>
          <p:cNvPr id="67592" name="Picture 8" descr="http://38h.net/wp-content/uploads/2017/01/novyj-proekt-dlya-trudoustrojstva-invalidov3-768x512.jpg"/>
          <p:cNvPicPr>
            <a:picLocks noChangeAspect="1" noChangeArrowheads="1"/>
          </p:cNvPicPr>
          <p:nvPr/>
        </p:nvPicPr>
        <p:blipFill>
          <a:blip r:embed="rId4" cstate="print"/>
          <a:srcRect/>
          <a:stretch>
            <a:fillRect/>
          </a:stretch>
        </p:blipFill>
        <p:spPr bwMode="auto">
          <a:xfrm>
            <a:off x="5076056" y="4077072"/>
            <a:ext cx="3600400" cy="2400267"/>
          </a:xfrm>
          <a:prstGeom prst="rect">
            <a:avLst/>
          </a:prstGeom>
          <a:noFill/>
          <a:ln>
            <a:solidFill>
              <a:schemeClr val="tx2">
                <a:lumMod val="75000"/>
              </a:schemeClr>
            </a:solidFill>
          </a:ln>
        </p:spPr>
      </p:pic>
    </p:spTree>
  </p:cSld>
  <p:clrMapOvr>
    <a:masterClrMapping/>
  </p:clrMapOvr>
  <p:transition advTm="12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00808"/>
            <a:ext cx="4788024" cy="1162050"/>
          </a:xfrm>
        </p:spPr>
        <p:txBody>
          <a:bodyPr>
            <a:noAutofit/>
          </a:bodyPr>
          <a:lstStyle/>
          <a:p>
            <a:pPr algn="just"/>
            <a:r>
              <a:rPr lang="ru-RU" sz="2200" dirty="0" smtClean="0">
                <a:latin typeface="+mn-lt"/>
                <a:ea typeface="+mn-ea"/>
                <a:cs typeface="+mn-cs"/>
              </a:rPr>
              <a:t>Колесникова Е.Ю. Влияние семьи на формирование мотивации к получению высшего профессионального образования у учащихся с инвалидностью / Е.Ю. Колесникова, Е.М. Новикова // Социологические исследования. – 2014. – №4. - С. 124-131</a:t>
            </a:r>
          </a:p>
        </p:txBody>
      </p:sp>
      <p:sp>
        <p:nvSpPr>
          <p:cNvPr id="4" name="Текст 3"/>
          <p:cNvSpPr>
            <a:spLocks noGrp="1"/>
          </p:cNvSpPr>
          <p:nvPr>
            <p:ph type="body" sz="half" idx="2"/>
          </p:nvPr>
        </p:nvSpPr>
        <p:spPr>
          <a:xfrm>
            <a:off x="0" y="3356992"/>
            <a:ext cx="4788024" cy="3501008"/>
          </a:xfrm>
        </p:spPr>
        <p:txBody>
          <a:bodyPr>
            <a:normAutofit/>
          </a:bodyPr>
          <a:lstStyle/>
          <a:p>
            <a:pPr algn="just"/>
            <a:r>
              <a:rPr lang="ru-RU" sz="2200" b="1" dirty="0" smtClean="0"/>
              <a:t>В данной статье анализируется роль экономического, </a:t>
            </a:r>
            <a:r>
              <a:rPr lang="ru-RU" sz="2200" b="1" dirty="0" err="1" smtClean="0"/>
              <a:t>социокультурного</a:t>
            </a:r>
            <a:r>
              <a:rPr lang="ru-RU" sz="2200" b="1" dirty="0" smtClean="0"/>
              <a:t> и других капиталов семьи в формировании мотивации и принятии решения о получении высшего профессионального образования учащимися с инвалидностью</a:t>
            </a:r>
          </a:p>
        </p:txBody>
      </p:sp>
      <p:pic>
        <p:nvPicPr>
          <p:cNvPr id="3074" name="Picture 2" descr="C:\Documents and Settings\stroeva_om\Рабочий стол\скан Еглевская\1 - 0010.jpg"/>
          <p:cNvPicPr>
            <a:picLocks noGrp="1" noChangeAspect="1" noChangeArrowheads="1"/>
          </p:cNvPicPr>
          <p:nvPr>
            <p:ph idx="1"/>
          </p:nvPr>
        </p:nvPicPr>
        <p:blipFill>
          <a:blip r:embed="rId2" cstate="print"/>
          <a:srcRect l="2939" r="19252" b="20450"/>
          <a:stretch>
            <a:fillRect/>
          </a:stretch>
        </p:blipFill>
        <p:spPr bwMode="auto">
          <a:xfrm>
            <a:off x="5214942" y="285728"/>
            <a:ext cx="3176363" cy="4500594"/>
          </a:xfrm>
          <a:prstGeom prst="rect">
            <a:avLst/>
          </a:prstGeom>
          <a:noFill/>
          <a:ln>
            <a:solidFill>
              <a:schemeClr val="tx2">
                <a:lumMod val="75000"/>
              </a:schemeClr>
            </a:solidFill>
          </a:ln>
        </p:spPr>
      </p:pic>
      <p:pic>
        <p:nvPicPr>
          <p:cNvPr id="3075" name="Picture 3" descr="C:\Documents and Settings\stroeva_om\Рабочий стол\скан Еглевская\1 - 0011.jpg"/>
          <p:cNvPicPr>
            <a:picLocks noChangeAspect="1" noChangeArrowheads="1"/>
          </p:cNvPicPr>
          <p:nvPr/>
        </p:nvPicPr>
        <p:blipFill>
          <a:blip r:embed="rId3" cstate="print"/>
          <a:srcRect l="6386" t="1538" r="21244" b="21538"/>
          <a:stretch>
            <a:fillRect/>
          </a:stretch>
        </p:blipFill>
        <p:spPr bwMode="auto">
          <a:xfrm>
            <a:off x="5715008" y="1857364"/>
            <a:ext cx="3214710" cy="4727515"/>
          </a:xfrm>
          <a:prstGeom prst="rect">
            <a:avLst/>
          </a:prstGeom>
          <a:noFill/>
          <a:ln>
            <a:solidFill>
              <a:schemeClr val="tx2">
                <a:lumMod val="75000"/>
              </a:schemeClr>
            </a:solidFill>
          </a:ln>
        </p:spPr>
      </p:pic>
    </p:spTree>
  </p:cSld>
  <p:clrMapOvr>
    <a:masterClrMapping/>
  </p:clrMapOvr>
  <p:transition advTm="12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85860"/>
            <a:ext cx="4788024" cy="1162050"/>
          </a:xfrm>
        </p:spPr>
        <p:txBody>
          <a:bodyPr>
            <a:noAutofit/>
          </a:bodyPr>
          <a:lstStyle/>
          <a:p>
            <a:pPr algn="just"/>
            <a:r>
              <a:rPr lang="ru-RU" sz="2200" dirty="0" smtClean="0">
                <a:latin typeface="+mn-lt"/>
                <a:ea typeface="+mn-ea"/>
                <a:cs typeface="+mn-cs"/>
              </a:rPr>
              <a:t>Кулагина Е.В. Образование детей-инвалидов и детей с ограниченными возможностями здоровья: тенденции и критерии регулирования / Е.В. Кулагина // Социологические исследования. – 2015. – №9. - С. 94-101 </a:t>
            </a:r>
            <a:endParaRPr lang="ru-RU" sz="2200" dirty="0">
              <a:latin typeface="+mn-lt"/>
              <a:ea typeface="+mn-ea"/>
              <a:cs typeface="+mn-cs"/>
            </a:endParaRPr>
          </a:p>
        </p:txBody>
      </p:sp>
      <p:sp>
        <p:nvSpPr>
          <p:cNvPr id="4" name="Текст 3"/>
          <p:cNvSpPr>
            <a:spLocks noGrp="1"/>
          </p:cNvSpPr>
          <p:nvPr>
            <p:ph type="body" sz="half" idx="2"/>
          </p:nvPr>
        </p:nvSpPr>
        <p:spPr>
          <a:xfrm>
            <a:off x="0" y="2500306"/>
            <a:ext cx="4788024" cy="4500570"/>
          </a:xfrm>
        </p:spPr>
        <p:txBody>
          <a:bodyPr>
            <a:normAutofit lnSpcReduction="10000"/>
          </a:bodyPr>
          <a:lstStyle/>
          <a:p>
            <a:pPr algn="just"/>
            <a:r>
              <a:rPr lang="ru-RU" sz="2200" b="1" dirty="0" smtClean="0"/>
              <a:t>В представленной вашему вниманию статье, на основе данных федерального статистического наблюдения в общеобразовательных учреждениях России раскрываются проблемы в сфере образования детей-инвалидов и детей с ограниченными возможностями здоровья: наблюдается сокращение численности специальных школ и медико-педагогического персонала, происходит перевод детей из инклюзивных классов на домашнее обучение </a:t>
            </a:r>
            <a:endParaRPr lang="ru-RU" sz="2200" b="1" dirty="0"/>
          </a:p>
        </p:txBody>
      </p:sp>
      <p:pic>
        <p:nvPicPr>
          <p:cNvPr id="8194" name="Picture 2" descr="C:\Documents and Settings\stroeva_om\Рабочий стол\скан Еглевская\1 - 0004.jpg"/>
          <p:cNvPicPr>
            <a:picLocks noGrp="1" noChangeAspect="1" noChangeArrowheads="1"/>
          </p:cNvPicPr>
          <p:nvPr>
            <p:ph idx="1"/>
          </p:nvPr>
        </p:nvPicPr>
        <p:blipFill>
          <a:blip r:embed="rId2" cstate="print"/>
          <a:srcRect t="1437" r="22635" b="19230"/>
          <a:stretch>
            <a:fillRect/>
          </a:stretch>
        </p:blipFill>
        <p:spPr bwMode="auto">
          <a:xfrm>
            <a:off x="5072066" y="357166"/>
            <a:ext cx="3267404" cy="4643470"/>
          </a:xfrm>
          <a:prstGeom prst="rect">
            <a:avLst/>
          </a:prstGeom>
          <a:noFill/>
          <a:ln>
            <a:solidFill>
              <a:schemeClr val="tx2">
                <a:lumMod val="75000"/>
              </a:schemeClr>
            </a:solidFill>
          </a:ln>
        </p:spPr>
      </p:pic>
      <p:pic>
        <p:nvPicPr>
          <p:cNvPr id="8195" name="Picture 3" descr="C:\Documents and Settings\stroeva_om\Рабочий стол\скан Еглевская\1 - 0005.jpg"/>
          <p:cNvPicPr>
            <a:picLocks noChangeAspect="1" noChangeArrowheads="1"/>
          </p:cNvPicPr>
          <p:nvPr/>
        </p:nvPicPr>
        <p:blipFill>
          <a:blip r:embed="rId3" cstate="print"/>
          <a:srcRect l="11340" r="15896" b="20897"/>
          <a:stretch>
            <a:fillRect/>
          </a:stretch>
        </p:blipFill>
        <p:spPr bwMode="auto">
          <a:xfrm>
            <a:off x="5572132" y="1643050"/>
            <a:ext cx="3319404" cy="5000660"/>
          </a:xfrm>
          <a:prstGeom prst="rect">
            <a:avLst/>
          </a:prstGeom>
          <a:noFill/>
          <a:ln>
            <a:solidFill>
              <a:schemeClr val="tx2">
                <a:lumMod val="75000"/>
              </a:schemeClr>
            </a:solidFill>
          </a:ln>
        </p:spPr>
      </p:pic>
    </p:spTree>
  </p:cSld>
  <p:clrMapOvr>
    <a:masterClrMapping/>
  </p:clrMapOvr>
  <p:transition advTm="1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365104"/>
            <a:ext cx="8748464" cy="2308324"/>
          </a:xfrm>
          <a:prstGeom prst="rect">
            <a:avLst/>
          </a:prstGeom>
        </p:spPr>
        <p:txBody>
          <a:bodyPr wrap="square">
            <a:spAutoFit/>
          </a:bodyPr>
          <a:lstStyle/>
          <a:p>
            <a:pPr algn="ctr"/>
            <a:r>
              <a:rPr lang="ru-RU" sz="2400" b="1" dirty="0" smtClean="0"/>
              <a:t>На сегодняшний день, свыше 500 миллионов человек в мире являются инвалидами в результате умственных, физических или сенсорных расстройств.  Анализ положения инвалидов следует проводить в контексте различных уровней экономического и социального развития и различных культурных традиций</a:t>
            </a:r>
          </a:p>
        </p:txBody>
      </p:sp>
      <p:pic>
        <p:nvPicPr>
          <p:cNvPr id="62466" name="Picture 2" descr="http://www.youthvillage.co.za/wp-content/uploads/2015/11/Disability.jpg"/>
          <p:cNvPicPr>
            <a:picLocks noChangeAspect="1" noChangeArrowheads="1"/>
          </p:cNvPicPr>
          <p:nvPr/>
        </p:nvPicPr>
        <p:blipFill>
          <a:blip r:embed="rId2" cstate="print"/>
          <a:srcRect/>
          <a:stretch>
            <a:fillRect/>
          </a:stretch>
        </p:blipFill>
        <p:spPr bwMode="auto">
          <a:xfrm>
            <a:off x="1619672" y="260648"/>
            <a:ext cx="5904656" cy="3938360"/>
          </a:xfrm>
          <a:prstGeom prst="rect">
            <a:avLst/>
          </a:prstGeom>
          <a:noFill/>
          <a:ln>
            <a:solidFill>
              <a:schemeClr val="tx2">
                <a:lumMod val="75000"/>
              </a:schemeClr>
            </a:solidFill>
          </a:ln>
        </p:spPr>
      </p:pic>
    </p:spTree>
  </p:cSld>
  <p:clrMapOvr>
    <a:masterClrMapping/>
  </p:clrMapOvr>
  <p:transition advTm="12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0768" y="188640"/>
            <a:ext cx="6462464" cy="830997"/>
          </a:xfrm>
          <a:prstGeom prst="rect">
            <a:avLst/>
          </a:prstGeom>
        </p:spPr>
        <p:txBody>
          <a:bodyPr wrap="square">
            <a:spAutoFit/>
          </a:bodyPr>
          <a:lstStyle/>
          <a:p>
            <a:pPr algn="ctr"/>
            <a:r>
              <a:rPr lang="ru-RU" sz="2400" b="1" dirty="0" smtClean="0"/>
              <a:t>Хронические заболевания, тяжелые формы которых могут привести к инвалидности</a:t>
            </a:r>
          </a:p>
        </p:txBody>
      </p:sp>
      <p:sp>
        <p:nvSpPr>
          <p:cNvPr id="3" name="Прямоугольник 2"/>
          <p:cNvSpPr/>
          <p:nvPr/>
        </p:nvSpPr>
        <p:spPr>
          <a:xfrm>
            <a:off x="4572000" y="1484784"/>
            <a:ext cx="4572000" cy="5755422"/>
          </a:xfrm>
          <a:prstGeom prst="rect">
            <a:avLst/>
          </a:prstGeom>
        </p:spPr>
        <p:txBody>
          <a:bodyPr>
            <a:spAutoFit/>
          </a:bodyPr>
          <a:lstStyle/>
          <a:p>
            <a:pPr algn="ctr"/>
            <a:endParaRPr lang="ru-RU" sz="100" b="1" dirty="0" smtClean="0"/>
          </a:p>
          <a:p>
            <a:pPr algn="ctr"/>
            <a:endParaRPr lang="ru-RU" sz="100" b="1" dirty="0" smtClean="0"/>
          </a:p>
          <a:p>
            <a:pPr algn="ctr"/>
            <a:endParaRPr lang="ru-RU" sz="100" b="1" dirty="0" smtClean="0"/>
          </a:p>
          <a:p>
            <a:pPr algn="ctr"/>
            <a:endParaRPr lang="ru-RU" sz="100" b="1" dirty="0" smtClean="0"/>
          </a:p>
          <a:p>
            <a:pPr algn="ctr"/>
            <a:r>
              <a:rPr lang="ru-RU" sz="2400" b="1" dirty="0" smtClean="0"/>
              <a:t>Бронхиальная астма тяжелой степени – хроническое воспаление бронхов, при котором нарушается нормальное дыхание</a:t>
            </a:r>
          </a:p>
          <a:p>
            <a:pPr algn="ctr"/>
            <a:endParaRPr lang="ru-RU" sz="2400" b="1" dirty="0" smtClean="0"/>
          </a:p>
          <a:p>
            <a:pPr algn="ctr"/>
            <a:endParaRPr lang="ru-RU" sz="2400" b="1" dirty="0" smtClean="0"/>
          </a:p>
          <a:p>
            <a:pPr algn="ctr"/>
            <a:endParaRPr lang="ru-RU" sz="100" b="1" dirty="0" smtClean="0"/>
          </a:p>
          <a:p>
            <a:pPr algn="ctr"/>
            <a:endParaRPr lang="ru-RU" sz="100" b="1" dirty="0" smtClean="0"/>
          </a:p>
          <a:p>
            <a:pPr algn="ctr"/>
            <a:endParaRPr lang="ru-RU" sz="100" b="1" dirty="0" smtClean="0"/>
          </a:p>
          <a:p>
            <a:pPr algn="ctr"/>
            <a:r>
              <a:rPr lang="ru-RU" sz="2400" b="1" dirty="0" smtClean="0"/>
              <a:t>Сахарный диабет тяжелой формы – нарушение обмена веществ в организме из-за повышенного содержания сахара в крови и нарушение биологического действия инсулина</a:t>
            </a:r>
          </a:p>
          <a:p>
            <a:pPr algn="ctr"/>
            <a:r>
              <a:rPr lang="ru-RU" sz="2400" b="1" dirty="0" smtClean="0"/>
              <a:t> </a:t>
            </a:r>
          </a:p>
        </p:txBody>
      </p:sp>
      <p:pic>
        <p:nvPicPr>
          <p:cNvPr id="56324" name="Picture 4" descr="http://ogrippe.com/wp-content/uploads/astmaticheskiy-kashel-1.jpg"/>
          <p:cNvPicPr>
            <a:picLocks noChangeAspect="1" noChangeArrowheads="1"/>
          </p:cNvPicPr>
          <p:nvPr/>
        </p:nvPicPr>
        <p:blipFill>
          <a:blip r:embed="rId2" cstate="print"/>
          <a:srcRect/>
          <a:stretch>
            <a:fillRect/>
          </a:stretch>
        </p:blipFill>
        <p:spPr bwMode="auto">
          <a:xfrm>
            <a:off x="683568" y="1268760"/>
            <a:ext cx="3384376" cy="2683266"/>
          </a:xfrm>
          <a:prstGeom prst="rect">
            <a:avLst/>
          </a:prstGeom>
          <a:noFill/>
          <a:ln>
            <a:solidFill>
              <a:schemeClr val="tx2">
                <a:lumMod val="75000"/>
              </a:schemeClr>
            </a:solidFill>
          </a:ln>
        </p:spPr>
      </p:pic>
      <p:pic>
        <p:nvPicPr>
          <p:cNvPr id="56330" name="Picture 10" descr="https://vesti22.tv/sites/default/files/news/diabet.jpg"/>
          <p:cNvPicPr>
            <a:picLocks noChangeAspect="1" noChangeArrowheads="1"/>
          </p:cNvPicPr>
          <p:nvPr/>
        </p:nvPicPr>
        <p:blipFill>
          <a:blip r:embed="rId3" cstate="print"/>
          <a:srcRect/>
          <a:stretch>
            <a:fillRect/>
          </a:stretch>
        </p:blipFill>
        <p:spPr bwMode="auto">
          <a:xfrm>
            <a:off x="179512" y="4221088"/>
            <a:ext cx="4431814" cy="2492896"/>
          </a:xfrm>
          <a:prstGeom prst="rect">
            <a:avLst/>
          </a:prstGeom>
          <a:noFill/>
          <a:ln>
            <a:solidFill>
              <a:schemeClr val="tx2">
                <a:lumMod val="75000"/>
              </a:schemeClr>
            </a:solidFill>
          </a:ln>
        </p:spPr>
      </p:pic>
    </p:spTree>
  </p:cSld>
  <p:clrMapOvr>
    <a:masterClrMapping/>
  </p:clrMapOvr>
  <p:transition advTm="12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348880"/>
            <a:ext cx="4788024" cy="1162050"/>
          </a:xfrm>
        </p:spPr>
        <p:txBody>
          <a:bodyPr>
            <a:noAutofit/>
          </a:bodyPr>
          <a:lstStyle/>
          <a:p>
            <a:pPr algn="just"/>
            <a:r>
              <a:rPr lang="ru-RU" sz="2200" dirty="0" smtClean="0">
                <a:latin typeface="+mn-lt"/>
                <a:ea typeface="+mn-ea"/>
                <a:cs typeface="+mn-cs"/>
              </a:rPr>
              <a:t>Калининская А.А. Сахарный диабет: заболеваемость, профилактика и организация медицинской помощи на первичном уровне. [Электронный ресурс] — Электрон. дан. // Здоровье, демография, экология финно-угорских народов. — 2016. — № 1. — С. 28-31. — Режим доступа: http://e.lanbook.com/journal/issue/299249 — </a:t>
            </a:r>
            <a:r>
              <a:rPr lang="ru-RU" sz="2200" dirty="0" err="1" smtClean="0">
                <a:latin typeface="+mn-lt"/>
                <a:ea typeface="+mn-ea"/>
                <a:cs typeface="+mn-cs"/>
              </a:rPr>
              <a:t>Загл</a:t>
            </a:r>
            <a:r>
              <a:rPr lang="ru-RU" sz="2200" dirty="0" smtClean="0">
                <a:latin typeface="+mn-lt"/>
                <a:ea typeface="+mn-ea"/>
                <a:cs typeface="+mn-cs"/>
              </a:rPr>
              <a:t>. с экрана.</a:t>
            </a:r>
          </a:p>
        </p:txBody>
      </p:sp>
      <p:sp>
        <p:nvSpPr>
          <p:cNvPr id="4" name="Текст 3"/>
          <p:cNvSpPr>
            <a:spLocks noGrp="1"/>
          </p:cNvSpPr>
          <p:nvPr>
            <p:ph type="body" sz="half" idx="2"/>
          </p:nvPr>
        </p:nvSpPr>
        <p:spPr>
          <a:xfrm>
            <a:off x="0" y="3717032"/>
            <a:ext cx="4788024" cy="3140968"/>
          </a:xfrm>
        </p:spPr>
        <p:txBody>
          <a:bodyPr>
            <a:normAutofit fontScale="25000" lnSpcReduction="20000"/>
          </a:bodyPr>
          <a:lstStyle/>
          <a:p>
            <a:pPr algn="just"/>
            <a:r>
              <a:rPr lang="ru-RU" sz="8800" b="1" dirty="0" smtClean="0"/>
              <a:t>В последние годы практически во всех странах мира отмечается неуклонный рост заболеваемости сахарным диабетом (СД), что позволило зарубежным авторам квалифицировать эти процессы как новую эпидемию XXI века. Диабетом страдают более 7% взрослого населения в мире. Об этом свидетельствует данная статья</a:t>
            </a:r>
          </a:p>
          <a:p>
            <a:pPr algn="just"/>
            <a:endParaRPr lang="ru-RU" sz="8800" b="1" dirty="0" smtClean="0"/>
          </a:p>
        </p:txBody>
      </p:sp>
      <p:pic>
        <p:nvPicPr>
          <p:cNvPr id="1027" name="Picture 3" descr="C:\Documents and Settings\sorokina_an\Рабочий стол\ах диабет обложка.jpg"/>
          <p:cNvPicPr>
            <a:picLocks noGrp="1" noChangeAspect="1" noChangeArrowheads="1"/>
          </p:cNvPicPr>
          <p:nvPr>
            <p:ph idx="1"/>
          </p:nvPr>
        </p:nvPicPr>
        <p:blipFill>
          <a:blip r:embed="rId2" cstate="print"/>
          <a:srcRect/>
          <a:stretch>
            <a:fillRect/>
          </a:stretch>
        </p:blipFill>
        <p:spPr bwMode="auto">
          <a:xfrm>
            <a:off x="4932040" y="116632"/>
            <a:ext cx="3312368" cy="4814116"/>
          </a:xfrm>
          <a:prstGeom prst="rect">
            <a:avLst/>
          </a:prstGeom>
          <a:noFill/>
          <a:ln>
            <a:solidFill>
              <a:schemeClr val="tx2">
                <a:lumMod val="75000"/>
              </a:schemeClr>
            </a:solidFill>
          </a:ln>
        </p:spPr>
      </p:pic>
      <p:pic>
        <p:nvPicPr>
          <p:cNvPr id="1026" name="Picture 2" descr="C:\Documents and Settings\sorokina_an\Рабочий стол\сах диабет.jpg"/>
          <p:cNvPicPr>
            <a:picLocks noChangeAspect="1" noChangeArrowheads="1"/>
          </p:cNvPicPr>
          <p:nvPr/>
        </p:nvPicPr>
        <p:blipFill>
          <a:blip r:embed="rId3" cstate="print"/>
          <a:srcRect/>
          <a:stretch>
            <a:fillRect/>
          </a:stretch>
        </p:blipFill>
        <p:spPr bwMode="auto">
          <a:xfrm>
            <a:off x="5580112" y="1988840"/>
            <a:ext cx="3384376" cy="4678561"/>
          </a:xfrm>
          <a:prstGeom prst="rect">
            <a:avLst/>
          </a:prstGeom>
          <a:noFill/>
          <a:ln>
            <a:solidFill>
              <a:schemeClr val="tx2">
                <a:lumMod val="75000"/>
              </a:schemeClr>
            </a:solidFill>
          </a:ln>
        </p:spPr>
      </p:pic>
    </p:spTree>
  </p:cSld>
  <p:clrMapOvr>
    <a:masterClrMapping/>
  </p:clrMapOvr>
  <p:transition advTm="1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5596" y="188640"/>
            <a:ext cx="7272808" cy="830997"/>
          </a:xfrm>
          <a:prstGeom prst="rect">
            <a:avLst/>
          </a:prstGeom>
        </p:spPr>
        <p:txBody>
          <a:bodyPr wrap="square">
            <a:spAutoFit/>
          </a:bodyPr>
          <a:lstStyle/>
          <a:p>
            <a:pPr algn="ctr"/>
            <a:r>
              <a:rPr lang="ru-RU" sz="2400" b="1" dirty="0" smtClean="0"/>
              <a:t>Хронические заболевания, тяжелые формы которых могут привести к инвалидности</a:t>
            </a:r>
          </a:p>
        </p:txBody>
      </p:sp>
      <p:sp>
        <p:nvSpPr>
          <p:cNvPr id="3" name="Прямоугольник 2"/>
          <p:cNvSpPr/>
          <p:nvPr/>
        </p:nvSpPr>
        <p:spPr>
          <a:xfrm>
            <a:off x="4572000" y="1412776"/>
            <a:ext cx="4572000" cy="2308324"/>
          </a:xfrm>
          <a:prstGeom prst="rect">
            <a:avLst/>
          </a:prstGeom>
        </p:spPr>
        <p:txBody>
          <a:bodyPr>
            <a:spAutoFit/>
          </a:bodyPr>
          <a:lstStyle/>
          <a:p>
            <a:pPr algn="ctr"/>
            <a:r>
              <a:rPr lang="ru-RU" sz="2400" b="1" dirty="0" smtClean="0"/>
              <a:t>Врожденный порок сердца тяжелой формы – нарушение строения сердца, вызывающее ограничения жизнедеятельности</a:t>
            </a:r>
          </a:p>
          <a:p>
            <a:pPr algn="ctr"/>
            <a:endParaRPr lang="ru-RU" sz="2400" b="1" dirty="0" smtClean="0"/>
          </a:p>
        </p:txBody>
      </p:sp>
      <p:pic>
        <p:nvPicPr>
          <p:cNvPr id="55300" name="Picture 4" descr="https://medaboutme.ru/upload/medialibrary/4c5/shutterstock_80586196.jpg"/>
          <p:cNvPicPr>
            <a:picLocks noChangeAspect="1" noChangeArrowheads="1"/>
          </p:cNvPicPr>
          <p:nvPr/>
        </p:nvPicPr>
        <p:blipFill>
          <a:blip r:embed="rId2" cstate="print"/>
          <a:srcRect/>
          <a:stretch>
            <a:fillRect/>
          </a:stretch>
        </p:blipFill>
        <p:spPr bwMode="auto">
          <a:xfrm>
            <a:off x="4716016" y="4077072"/>
            <a:ext cx="3994447" cy="2664296"/>
          </a:xfrm>
          <a:prstGeom prst="rect">
            <a:avLst/>
          </a:prstGeom>
          <a:noFill/>
          <a:ln>
            <a:solidFill>
              <a:schemeClr val="tx2">
                <a:lumMod val="75000"/>
              </a:schemeClr>
            </a:solidFill>
          </a:ln>
        </p:spPr>
      </p:pic>
      <p:pic>
        <p:nvPicPr>
          <p:cNvPr id="55302" name="Picture 6" descr="http://sibinform.info/media/k2/items/cache/cca34d17b5186097267678a76444a0b0_XL.jpg"/>
          <p:cNvPicPr>
            <a:picLocks noChangeAspect="1" noChangeArrowheads="1"/>
          </p:cNvPicPr>
          <p:nvPr/>
        </p:nvPicPr>
        <p:blipFill>
          <a:blip r:embed="rId3" cstate="print"/>
          <a:srcRect/>
          <a:stretch>
            <a:fillRect/>
          </a:stretch>
        </p:blipFill>
        <p:spPr bwMode="auto">
          <a:xfrm>
            <a:off x="395536" y="1052736"/>
            <a:ext cx="4006263" cy="2736304"/>
          </a:xfrm>
          <a:prstGeom prst="rect">
            <a:avLst/>
          </a:prstGeom>
          <a:noFill/>
          <a:ln>
            <a:solidFill>
              <a:schemeClr val="tx2">
                <a:lumMod val="75000"/>
              </a:schemeClr>
            </a:solidFill>
          </a:ln>
        </p:spPr>
      </p:pic>
      <p:sp>
        <p:nvSpPr>
          <p:cNvPr id="55304" name="AutoShape 8" descr="https://www.medvestnik.ru/apps/mv/assets/files/content/events/10/1092/fron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55305" name="Picture 9" descr="C:\Documents and Settings\lisavchova_na\Рабочий стол\front.jpg"/>
          <p:cNvPicPr>
            <a:picLocks noChangeAspect="1" noChangeArrowheads="1"/>
          </p:cNvPicPr>
          <p:nvPr/>
        </p:nvPicPr>
        <p:blipFill>
          <a:blip r:embed="rId4" cstate="print"/>
          <a:srcRect/>
          <a:stretch>
            <a:fillRect/>
          </a:stretch>
        </p:blipFill>
        <p:spPr bwMode="auto">
          <a:xfrm>
            <a:off x="395536" y="4077072"/>
            <a:ext cx="3960440" cy="2640293"/>
          </a:xfrm>
          <a:prstGeom prst="rect">
            <a:avLst/>
          </a:prstGeom>
          <a:noFill/>
          <a:ln>
            <a:solidFill>
              <a:schemeClr val="tx2">
                <a:lumMod val="75000"/>
              </a:schemeClr>
            </a:solidFill>
          </a:ln>
        </p:spPr>
      </p:pic>
    </p:spTree>
  </p:cSld>
  <p:clrMapOvr>
    <a:masterClrMapping/>
  </p:clrMapOvr>
  <p:transition advTm="12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676456" cy="6370975"/>
          </a:xfrm>
          <a:prstGeom prst="rect">
            <a:avLst/>
          </a:prstGeom>
        </p:spPr>
        <p:txBody>
          <a:bodyPr wrap="square">
            <a:spAutoFit/>
          </a:bodyPr>
          <a:lstStyle/>
          <a:p>
            <a:pPr algn="ctr"/>
            <a:r>
              <a:rPr lang="ru-RU" sz="2400" b="1" dirty="0" smtClean="0"/>
              <a:t>Любое из этих заболеваний является испытанием для человека, но оно также тренирует силу воли и учит ответственности за себя и своих близких, что часто помогает добиться в жизни успеха. </a:t>
            </a:r>
          </a:p>
          <a:p>
            <a:pPr algn="ctr"/>
            <a:r>
              <a:rPr lang="ru-RU" sz="2400" b="1" dirty="0" smtClean="0"/>
              <a:t>Как известно, у людей с плохим зрением обострены другие чувства, обычно, слух. У людей с ДЦП и глухонемых часто обнаруживаются способности к творчеству. </a:t>
            </a:r>
          </a:p>
          <a:p>
            <a:pPr algn="ctr"/>
            <a:r>
              <a:rPr lang="ru-RU" sz="2400" b="1" dirty="0" smtClean="0"/>
              <a:t>Люди с инвалидностью могут ходить в школу, иметь работу, жениться, поддерживать семью и жить в собственном доме. Они могут быть ограничены физически, но они безграничны в своих способностях, талантах и стремлении к самовыражению. Благодаря огромной силе духа и воли, эти люди могут добиться успехов в самых разнообразных сферах: науке, бизнесе, художественном творчестве, искусстве, спорте. </a:t>
            </a:r>
          </a:p>
          <a:p>
            <a:pPr algn="ctr"/>
            <a:r>
              <a:rPr lang="ru-RU" sz="2400" b="1" dirty="0" smtClean="0"/>
              <a:t>Очень часто люди с ограниченными физическими возможностями могут достигнуть большего, чем совершенно здоровые люди</a:t>
            </a:r>
          </a:p>
        </p:txBody>
      </p:sp>
    </p:spTree>
  </p:cSld>
  <p:clrMapOvr>
    <a:masterClrMapping/>
  </p:clrMapOvr>
  <p:transition advTm="12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40768"/>
            <a:ext cx="4788024" cy="1162050"/>
          </a:xfrm>
        </p:spPr>
        <p:txBody>
          <a:bodyPr>
            <a:noAutofit/>
          </a:bodyPr>
          <a:lstStyle/>
          <a:p>
            <a:pPr algn="just"/>
            <a:r>
              <a:rPr lang="ru-RU" sz="2200" dirty="0" err="1" smtClean="0">
                <a:latin typeface="+mn-lt"/>
                <a:ea typeface="+mn-ea"/>
                <a:cs typeface="+mn-cs"/>
              </a:rPr>
              <a:t>Кучмаева</a:t>
            </a:r>
            <a:r>
              <a:rPr lang="ru-RU" sz="2200" dirty="0" smtClean="0">
                <a:latin typeface="+mn-lt"/>
                <a:ea typeface="+mn-ea"/>
                <a:cs typeface="+mn-cs"/>
              </a:rPr>
              <a:t> О.В. Параметры выбора модели образования для детей с ограниченными возможностями здоровья / О.В. </a:t>
            </a:r>
            <a:r>
              <a:rPr lang="ru-RU" sz="2200" dirty="0" err="1" smtClean="0">
                <a:latin typeface="+mn-lt"/>
                <a:ea typeface="+mn-ea"/>
                <a:cs typeface="+mn-cs"/>
              </a:rPr>
              <a:t>Кучмаева</a:t>
            </a:r>
            <a:r>
              <a:rPr lang="ru-RU" sz="2200" dirty="0" smtClean="0">
                <a:latin typeface="+mn-lt"/>
                <a:ea typeface="+mn-ea"/>
                <a:cs typeface="+mn-cs"/>
              </a:rPr>
              <a:t>, О.Л. Петрякова, Г.В. </a:t>
            </a:r>
            <a:r>
              <a:rPr lang="ru-RU" sz="2200" dirty="0" err="1" smtClean="0">
                <a:latin typeface="+mn-lt"/>
                <a:ea typeface="+mn-ea"/>
                <a:cs typeface="+mn-cs"/>
              </a:rPr>
              <a:t>Сабитова</a:t>
            </a:r>
            <a:r>
              <a:rPr lang="ru-RU" sz="2200" dirty="0" smtClean="0">
                <a:latin typeface="+mn-lt"/>
                <a:ea typeface="+mn-ea"/>
                <a:cs typeface="+mn-cs"/>
              </a:rPr>
              <a:t> // </a:t>
            </a:r>
            <a:r>
              <a:rPr lang="ru-RU" sz="2200" dirty="0" smtClean="0"/>
              <a:t>Социологические исследования. – 2014. – №8. - С. 119-127</a:t>
            </a:r>
            <a:endParaRPr lang="ru-RU" sz="2200" dirty="0" smtClean="0">
              <a:latin typeface="+mn-lt"/>
              <a:ea typeface="+mn-ea"/>
              <a:cs typeface="+mn-cs"/>
            </a:endParaRPr>
          </a:p>
        </p:txBody>
      </p:sp>
      <p:sp>
        <p:nvSpPr>
          <p:cNvPr id="4" name="Текст 3"/>
          <p:cNvSpPr>
            <a:spLocks noGrp="1"/>
          </p:cNvSpPr>
          <p:nvPr>
            <p:ph type="body" sz="half" idx="2"/>
          </p:nvPr>
        </p:nvSpPr>
        <p:spPr>
          <a:xfrm>
            <a:off x="0" y="3212976"/>
            <a:ext cx="4788024" cy="3528392"/>
          </a:xfrm>
        </p:spPr>
        <p:txBody>
          <a:bodyPr/>
          <a:lstStyle/>
          <a:p>
            <a:pPr algn="just"/>
            <a:r>
              <a:rPr lang="ru-RU" sz="2200" b="1" dirty="0" smtClean="0"/>
              <a:t>В данной статье выявлены факторы, влияющие на выбор предпочтительной формы обучения для детей, имеющих ограничения здоровья, основные барьеры для получения ими инклюзивного образования. Дана оценка распространенности инклюзивного образования для детей с нарушениями здоровья</a:t>
            </a:r>
          </a:p>
        </p:txBody>
      </p:sp>
      <p:pic>
        <p:nvPicPr>
          <p:cNvPr id="4098" name="Picture 2" descr="C:\Documents and Settings\stroeva_om\Рабочий стол\скан Еглевская\1 - 0008.jpg"/>
          <p:cNvPicPr>
            <a:picLocks noGrp="1" noChangeAspect="1" noChangeArrowheads="1"/>
          </p:cNvPicPr>
          <p:nvPr>
            <p:ph idx="1"/>
          </p:nvPr>
        </p:nvPicPr>
        <p:blipFill>
          <a:blip r:embed="rId2" cstate="print"/>
          <a:srcRect l="2939" r="20944" b="20450"/>
          <a:stretch>
            <a:fillRect/>
          </a:stretch>
        </p:blipFill>
        <p:spPr bwMode="auto">
          <a:xfrm>
            <a:off x="5143504" y="285728"/>
            <a:ext cx="3214710" cy="4656148"/>
          </a:xfrm>
          <a:prstGeom prst="rect">
            <a:avLst/>
          </a:prstGeom>
          <a:noFill/>
          <a:ln>
            <a:solidFill>
              <a:schemeClr val="tx2">
                <a:lumMod val="75000"/>
              </a:schemeClr>
            </a:solidFill>
          </a:ln>
        </p:spPr>
      </p:pic>
      <p:pic>
        <p:nvPicPr>
          <p:cNvPr id="4099" name="Picture 3" descr="C:\Documents and Settings\stroeva_om\Рабочий стол\скан Еглевская\1 - 0009.jpg"/>
          <p:cNvPicPr>
            <a:picLocks noChangeAspect="1" noChangeArrowheads="1"/>
          </p:cNvPicPr>
          <p:nvPr/>
        </p:nvPicPr>
        <p:blipFill>
          <a:blip r:embed="rId3" cstate="print"/>
          <a:srcRect l="24479" t="21519" r="3833" b="1266"/>
          <a:stretch>
            <a:fillRect/>
          </a:stretch>
        </p:blipFill>
        <p:spPr bwMode="auto">
          <a:xfrm>
            <a:off x="5643570" y="1785926"/>
            <a:ext cx="3169037" cy="4714908"/>
          </a:xfrm>
          <a:prstGeom prst="rect">
            <a:avLst/>
          </a:prstGeom>
          <a:noFill/>
          <a:ln>
            <a:solidFill>
              <a:schemeClr val="tx2">
                <a:lumMod val="75000"/>
              </a:schemeClr>
            </a:solidFill>
          </a:ln>
        </p:spPr>
      </p:pic>
    </p:spTree>
  </p:cSld>
  <p:clrMapOvr>
    <a:masterClrMapping/>
  </p:clrMapOvr>
  <p:transition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amgum.ru/images/7300.jpg"/>
          <p:cNvPicPr>
            <a:picLocks noChangeAspect="1" noChangeArrowheads="1"/>
          </p:cNvPicPr>
          <p:nvPr/>
        </p:nvPicPr>
        <p:blipFill>
          <a:blip r:embed="rId2" cstate="print"/>
          <a:srcRect/>
          <a:stretch>
            <a:fillRect/>
          </a:stretch>
        </p:blipFill>
        <p:spPr bwMode="auto">
          <a:xfrm>
            <a:off x="683568" y="2060848"/>
            <a:ext cx="7620000" cy="4295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Прямоугольник 3"/>
          <p:cNvSpPr/>
          <p:nvPr/>
        </p:nvSpPr>
        <p:spPr>
          <a:xfrm>
            <a:off x="0" y="332657"/>
            <a:ext cx="9144000" cy="1446550"/>
          </a:xfrm>
          <a:prstGeom prst="rect">
            <a:avLst/>
          </a:prstGeom>
        </p:spPr>
        <p:txBody>
          <a:bodyPr wrap="square">
            <a:spAutoFit/>
          </a:bodyPr>
          <a:lstStyle/>
          <a:p>
            <a:pPr algn="ctr"/>
            <a:r>
              <a:rPr lang="ru-RU" sz="4400"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latin typeface="Monotype Corsiva" pitchFamily="66" charset="0"/>
              </a:rPr>
              <a:t>Этика общения с людьми с инвалидностью</a:t>
            </a:r>
          </a:p>
        </p:txBody>
      </p:sp>
    </p:spTree>
  </p:cSld>
  <p:clrMapOvr>
    <a:masterClrMapping/>
  </p:clrMapOvr>
  <p:transition advTm="12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620688"/>
            <a:ext cx="7362056" cy="5632311"/>
          </a:xfrm>
          <a:prstGeom prst="rect">
            <a:avLst/>
          </a:prstGeom>
        </p:spPr>
        <p:txBody>
          <a:bodyPr wrap="square">
            <a:spAutoFit/>
          </a:bodyPr>
          <a:lstStyle/>
          <a:p>
            <a:pPr algn="ctr"/>
            <a:r>
              <a:rPr lang="ru-RU" sz="2400" b="1" dirty="0" smtClean="0"/>
              <a:t>Люди с ограниченными возможностями нуждаются в помощи и поддержке здоровых людей. Ведь многие становятся инвалидами по трагической случайности. Каждому из нас хочется жить полной жизнью, общаться друг с другом и узнавать новое, и у каждого из нас есть свои особенности. Люди с ограниченными возможностями - такие же люди, как и любой из нас. Они почти ничем не отличаются, только носят очки с толстыми линзами, слуховой аппарат, используют вспомогательную технику для передвижения, специальные книги для чтения, принимают определённые медицинские препараты или ограничены в приёме некоторой пищи и т.д. И для общения или совместной деятельности с этими людьми требуется соблюдение некоторых правил</a:t>
            </a:r>
          </a:p>
        </p:txBody>
      </p:sp>
    </p:spTree>
  </p:cSld>
  <p:clrMapOvr>
    <a:masterClrMapping/>
  </p:clrMapOvr>
  <p:transition advTm="12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0"/>
            <a:ext cx="8784976" cy="830997"/>
          </a:xfrm>
          <a:prstGeom prst="rect">
            <a:avLst/>
          </a:prstGeom>
        </p:spPr>
        <p:txBody>
          <a:bodyPr wrap="square">
            <a:spAutoFit/>
          </a:bodyPr>
          <a:lstStyle/>
          <a:p>
            <a:pPr algn="ctr"/>
            <a:r>
              <a:rPr lang="ru-RU" sz="2400" b="1" dirty="0" smtClean="0"/>
              <a:t>Правила этикета при общении с инвалидами, испытывающими трудности при передвижении</a:t>
            </a:r>
          </a:p>
        </p:txBody>
      </p:sp>
      <p:sp>
        <p:nvSpPr>
          <p:cNvPr id="4" name="Прямоугольник 3"/>
          <p:cNvSpPr/>
          <p:nvPr/>
        </p:nvSpPr>
        <p:spPr>
          <a:xfrm>
            <a:off x="4139952" y="1052736"/>
            <a:ext cx="4860032" cy="5632311"/>
          </a:xfrm>
          <a:prstGeom prst="rect">
            <a:avLst/>
          </a:prstGeom>
        </p:spPr>
        <p:txBody>
          <a:bodyPr wrap="square">
            <a:spAutoFit/>
          </a:bodyPr>
          <a:lstStyle/>
          <a:p>
            <a:pPr algn="ctr">
              <a:buFont typeface="Wingdings" pitchFamily="2" charset="2"/>
              <a:buChar char="Ø"/>
            </a:pPr>
            <a:r>
              <a:rPr lang="ru-RU" sz="2400" b="1" dirty="0" smtClean="0"/>
              <a:t>Помните, что инвалидная коляска – неприкосновенное пространство человека. Не облокачивайтесь на нее, не толкайте, не кладите на нее ноги без разрешения. Начать катить коляску без разрешения –то же самое, что схватить и понести человека без его разрешения.</a:t>
            </a:r>
          </a:p>
          <a:p>
            <a:pPr algn="ctr">
              <a:buFont typeface="Wingdings" pitchFamily="2" charset="2"/>
              <a:buChar char="Ø"/>
            </a:pPr>
            <a:r>
              <a:rPr lang="ru-RU" sz="2400" b="1" dirty="0" smtClean="0"/>
              <a:t>Всегда спрашивайте, нужна ли помощь, прежде чем оказать ее. Предлагайте помощь, если нужно открыть тяжелую дверь или пройти по ковру с длинным ворсом</a:t>
            </a:r>
          </a:p>
        </p:txBody>
      </p:sp>
      <p:pic>
        <p:nvPicPr>
          <p:cNvPr id="74756" name="Picture 4" descr="https://arena.press/media/photos/2016/09/06/125365125365.jpg"/>
          <p:cNvPicPr>
            <a:picLocks noChangeAspect="1" noChangeArrowheads="1"/>
          </p:cNvPicPr>
          <p:nvPr/>
        </p:nvPicPr>
        <p:blipFill>
          <a:blip r:embed="rId2" cstate="print"/>
          <a:srcRect/>
          <a:stretch>
            <a:fillRect/>
          </a:stretch>
        </p:blipFill>
        <p:spPr bwMode="auto">
          <a:xfrm>
            <a:off x="251520" y="1124744"/>
            <a:ext cx="3960440" cy="2240776"/>
          </a:xfrm>
          <a:prstGeom prst="rect">
            <a:avLst/>
          </a:prstGeom>
          <a:noFill/>
          <a:ln>
            <a:solidFill>
              <a:schemeClr val="tx2">
                <a:lumMod val="75000"/>
              </a:schemeClr>
            </a:solidFill>
          </a:ln>
        </p:spPr>
      </p:pic>
      <p:pic>
        <p:nvPicPr>
          <p:cNvPr id="74758" name="Picture 6" descr="http://www.effafa.ru/sites/default/files/images/media-559.jpg"/>
          <p:cNvPicPr>
            <a:picLocks noChangeAspect="1" noChangeArrowheads="1"/>
          </p:cNvPicPr>
          <p:nvPr/>
        </p:nvPicPr>
        <p:blipFill>
          <a:blip r:embed="rId3" cstate="print"/>
          <a:srcRect/>
          <a:stretch>
            <a:fillRect/>
          </a:stretch>
        </p:blipFill>
        <p:spPr bwMode="auto">
          <a:xfrm>
            <a:off x="251520" y="3789040"/>
            <a:ext cx="3981926" cy="2938662"/>
          </a:xfrm>
          <a:prstGeom prst="rect">
            <a:avLst/>
          </a:prstGeom>
          <a:noFill/>
          <a:ln>
            <a:solidFill>
              <a:schemeClr val="tx2">
                <a:lumMod val="75000"/>
              </a:schemeClr>
            </a:solidFill>
          </a:ln>
        </p:spPr>
      </p:pic>
    </p:spTree>
  </p:cSld>
  <p:clrMapOvr>
    <a:masterClrMapping/>
  </p:clrMapOvr>
  <p:transition advTm="12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856357"/>
            <a:ext cx="4572000" cy="6001643"/>
          </a:xfrm>
          <a:prstGeom prst="rect">
            <a:avLst/>
          </a:prstGeom>
        </p:spPr>
        <p:txBody>
          <a:bodyPr>
            <a:spAutoFit/>
          </a:bodyPr>
          <a:lstStyle/>
          <a:p>
            <a:pPr algn="ctr">
              <a:buFont typeface="Wingdings" pitchFamily="2" charset="2"/>
              <a:buChar char="Ø"/>
            </a:pPr>
            <a:r>
              <a:rPr lang="ru-RU" sz="2400" b="1" dirty="0" smtClean="0"/>
              <a:t>Если Ваше предложение о помощи принято, спросите, что нужно делать, и четко следуйте инструкциям. </a:t>
            </a:r>
          </a:p>
          <a:p>
            <a:pPr algn="ctr">
              <a:buFont typeface="Wingdings" pitchFamily="2" charset="2"/>
              <a:buChar char="Ø"/>
            </a:pPr>
            <a:r>
              <a:rPr lang="ru-RU" sz="2400" b="1" dirty="0" smtClean="0"/>
              <a:t>Если вам разрешили передвигать коляску, сначала катите ее медленно. Коляска быстро набирает скорость, и неожиданный толчок может привести к потере равновесия</a:t>
            </a:r>
          </a:p>
          <a:p>
            <a:pPr algn="ctr">
              <a:buFont typeface="Wingdings" pitchFamily="2" charset="2"/>
              <a:buChar char="Ø"/>
            </a:pPr>
            <a:r>
              <a:rPr lang="ru-RU" sz="2400" b="1" dirty="0" smtClean="0"/>
              <a:t>Если возможно, расположитесь так, чтобы ваши лица были на одном уровне. Избегайте положения, при котором вашему собеседнику нужно запрокидывать голову</a:t>
            </a:r>
          </a:p>
        </p:txBody>
      </p:sp>
      <p:sp>
        <p:nvSpPr>
          <p:cNvPr id="3" name="Прямоугольник 2"/>
          <p:cNvSpPr/>
          <p:nvPr/>
        </p:nvSpPr>
        <p:spPr>
          <a:xfrm>
            <a:off x="395536" y="0"/>
            <a:ext cx="8352928" cy="830997"/>
          </a:xfrm>
          <a:prstGeom prst="rect">
            <a:avLst/>
          </a:prstGeom>
        </p:spPr>
        <p:txBody>
          <a:bodyPr wrap="square">
            <a:spAutoFit/>
          </a:bodyPr>
          <a:lstStyle/>
          <a:p>
            <a:pPr algn="ctr"/>
            <a:r>
              <a:rPr lang="ru-RU" sz="2400" b="1" dirty="0" smtClean="0"/>
              <a:t>Правила этикета при общении с инвалидами, испытывающими трудности при передвижении</a:t>
            </a:r>
          </a:p>
        </p:txBody>
      </p:sp>
      <p:pic>
        <p:nvPicPr>
          <p:cNvPr id="76802" name="Picture 2" descr="http://vsarov.ru/wp-content/uploads/2017/06/1496756890_1387459183_b1123555.jpg"/>
          <p:cNvPicPr>
            <a:picLocks noChangeAspect="1" noChangeArrowheads="1"/>
          </p:cNvPicPr>
          <p:nvPr/>
        </p:nvPicPr>
        <p:blipFill>
          <a:blip r:embed="rId2" cstate="print"/>
          <a:srcRect/>
          <a:stretch>
            <a:fillRect/>
          </a:stretch>
        </p:blipFill>
        <p:spPr bwMode="auto">
          <a:xfrm>
            <a:off x="323528" y="1001897"/>
            <a:ext cx="3960440" cy="2562362"/>
          </a:xfrm>
          <a:prstGeom prst="rect">
            <a:avLst/>
          </a:prstGeom>
          <a:noFill/>
          <a:ln>
            <a:solidFill>
              <a:schemeClr val="tx2">
                <a:lumMod val="75000"/>
              </a:schemeClr>
            </a:solidFill>
          </a:ln>
        </p:spPr>
      </p:pic>
      <p:sp>
        <p:nvSpPr>
          <p:cNvPr id="76804" name="AutoShape 4" descr="https://rb-str.ru/wp-content/uploads/2017/05/3851261b8d213dec4937d7e109087cc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76806" name="Picture 6" descr="http://golosno.com.ua/sites/default/files/04_71.jpg"/>
          <p:cNvPicPr>
            <a:picLocks noChangeAspect="1" noChangeArrowheads="1"/>
          </p:cNvPicPr>
          <p:nvPr/>
        </p:nvPicPr>
        <p:blipFill>
          <a:blip r:embed="rId3" cstate="print"/>
          <a:srcRect/>
          <a:stretch>
            <a:fillRect/>
          </a:stretch>
        </p:blipFill>
        <p:spPr bwMode="auto">
          <a:xfrm>
            <a:off x="323529" y="3743654"/>
            <a:ext cx="3960440" cy="2970330"/>
          </a:xfrm>
          <a:prstGeom prst="rect">
            <a:avLst/>
          </a:prstGeom>
          <a:noFill/>
          <a:ln>
            <a:solidFill>
              <a:schemeClr val="tx2">
                <a:lumMod val="75000"/>
              </a:schemeClr>
            </a:solidFill>
          </a:ln>
        </p:spPr>
      </p:pic>
    </p:spTree>
  </p:cSld>
  <p:clrMapOvr>
    <a:masterClrMapping/>
  </p:clrMapOvr>
  <p:transition advTm="12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08912" cy="830997"/>
          </a:xfrm>
          <a:prstGeom prst="rect">
            <a:avLst/>
          </a:prstGeom>
        </p:spPr>
        <p:txBody>
          <a:bodyPr wrap="square">
            <a:spAutoFit/>
          </a:bodyPr>
          <a:lstStyle/>
          <a:p>
            <a:pPr algn="ctr"/>
            <a:r>
              <a:rPr lang="ru-RU" sz="2400" b="1" dirty="0" smtClean="0"/>
              <a:t>Правила этикета при общении с инвалидами, имеющими нарушение зрения или незрячими</a:t>
            </a:r>
          </a:p>
        </p:txBody>
      </p:sp>
      <p:sp>
        <p:nvSpPr>
          <p:cNvPr id="4" name="Прямоугольник 3"/>
          <p:cNvSpPr/>
          <p:nvPr/>
        </p:nvSpPr>
        <p:spPr>
          <a:xfrm>
            <a:off x="2555776" y="1225689"/>
            <a:ext cx="6588224" cy="4154984"/>
          </a:xfrm>
          <a:prstGeom prst="rect">
            <a:avLst/>
          </a:prstGeom>
        </p:spPr>
        <p:txBody>
          <a:bodyPr wrap="square">
            <a:spAutoFit/>
          </a:bodyPr>
          <a:lstStyle/>
          <a:p>
            <a:pPr algn="ctr">
              <a:buFont typeface="Wingdings" pitchFamily="2" charset="2"/>
              <a:buChar char="Ø"/>
            </a:pPr>
            <a:r>
              <a:rPr lang="ru-RU" sz="2400" b="1" dirty="0" smtClean="0"/>
              <a:t>Предлагая свою помощь, направляйте человека, не стискивайте его руку, идите так, как Вы обычно ходите. Не нужно хватать слепого человека и тащить его за собой. </a:t>
            </a:r>
          </a:p>
          <a:p>
            <a:pPr algn="ctr">
              <a:buFont typeface="Wingdings" pitchFamily="2" charset="2"/>
              <a:buChar char="Ø"/>
            </a:pPr>
            <a:r>
              <a:rPr lang="ru-RU" sz="2400" b="1" dirty="0" smtClean="0"/>
              <a:t>Опишите коротко, где Вы находитесь. Например: «В центре зала, примерно в шести шагах от Вас, стоит стол». Или: «Слева от двери, как заходишь, – столик». Предупреждайте о препятствиях: ступенях, порогах, низких притолоках, трубах и т.п. Обратите внимание на наличие бьющихся предметов. </a:t>
            </a:r>
          </a:p>
        </p:txBody>
      </p:sp>
      <p:pic>
        <p:nvPicPr>
          <p:cNvPr id="78850" name="Picture 2" descr="http://lsso.ru/images/novosti-foto/171016-belayaTrost.jpg"/>
          <p:cNvPicPr>
            <a:picLocks noChangeAspect="1" noChangeArrowheads="1"/>
          </p:cNvPicPr>
          <p:nvPr/>
        </p:nvPicPr>
        <p:blipFill>
          <a:blip r:embed="rId2" cstate="print"/>
          <a:srcRect l="24090" r="27715"/>
          <a:stretch>
            <a:fillRect/>
          </a:stretch>
        </p:blipFill>
        <p:spPr bwMode="auto">
          <a:xfrm>
            <a:off x="107504" y="1556792"/>
            <a:ext cx="2474379" cy="3420642"/>
          </a:xfrm>
          <a:prstGeom prst="rect">
            <a:avLst/>
          </a:prstGeom>
          <a:noFill/>
          <a:ln>
            <a:solidFill>
              <a:schemeClr val="tx2">
                <a:lumMod val="75000"/>
              </a:schemeClr>
            </a:solidFill>
          </a:ln>
        </p:spPr>
      </p:pic>
      <p:sp>
        <p:nvSpPr>
          <p:cNvPr id="6" name="Прямоугольник 5"/>
          <p:cNvSpPr/>
          <p:nvPr/>
        </p:nvSpPr>
        <p:spPr>
          <a:xfrm>
            <a:off x="0" y="5229200"/>
            <a:ext cx="9144000" cy="1200329"/>
          </a:xfrm>
          <a:prstGeom prst="rect">
            <a:avLst/>
          </a:prstGeom>
        </p:spPr>
        <p:txBody>
          <a:bodyPr wrap="square">
            <a:spAutoFit/>
          </a:bodyPr>
          <a:lstStyle/>
          <a:p>
            <a:pPr algn="ctr">
              <a:buFont typeface="Wingdings" pitchFamily="2" charset="2"/>
              <a:buChar char="Ø"/>
            </a:pPr>
            <a:r>
              <a:rPr lang="ru-RU" sz="2400" b="1" dirty="0" smtClean="0"/>
              <a:t>Используйте, если это уместно, фразы, характеризующие звук, запах, расстояние. Учтите, однако, что не всем это нравится. Делитесь увиденным</a:t>
            </a:r>
          </a:p>
        </p:txBody>
      </p:sp>
    </p:spTree>
  </p:cSld>
  <p:clrMapOvr>
    <a:masterClrMapping/>
  </p:clrMapOvr>
  <p:transition advTm="1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645024"/>
            <a:ext cx="8705234" cy="3046988"/>
          </a:xfrm>
          <a:prstGeom prst="rect">
            <a:avLst/>
          </a:prstGeom>
        </p:spPr>
        <p:txBody>
          <a:bodyPr wrap="square">
            <a:spAutoFit/>
          </a:bodyPr>
          <a:lstStyle/>
          <a:p>
            <a:pPr algn="ctr"/>
            <a:r>
              <a:rPr lang="ru-RU" sz="2400" b="1" dirty="0" smtClean="0"/>
              <a:t>приводящее к ограничению жизнедеятельности и вызывающее необходимость его социальной защиты. В зависимости от степени расстройства функций организма и ограничения жизнедеятельности лицам, признанным инвалидами, устанавливается группа инвалидности, а лицам в возрасте до 18 лет устанавливается категория «ребенок-инвалид» (ст. 1 ФЗ от 24 ноября 1995 года </a:t>
            </a:r>
            <a:r>
              <a:rPr lang="en-US" sz="2400" b="1" dirty="0" smtClean="0"/>
              <a:t>N 181-</a:t>
            </a:r>
            <a:r>
              <a:rPr lang="ru-RU" sz="2400" b="1" dirty="0" smtClean="0"/>
              <a:t>ФЗ «Закона о социальной защите инвалидов в РФ»)</a:t>
            </a:r>
          </a:p>
        </p:txBody>
      </p:sp>
      <p:pic>
        <p:nvPicPr>
          <p:cNvPr id="21506" name="Picture 2" descr="http://focnews.ru/wp-content/uploads/2016/02/invalidy_6.jpg"/>
          <p:cNvPicPr>
            <a:picLocks noChangeAspect="1" noChangeArrowheads="1"/>
          </p:cNvPicPr>
          <p:nvPr/>
        </p:nvPicPr>
        <p:blipFill>
          <a:blip r:embed="rId2" cstate="print"/>
          <a:srcRect/>
          <a:stretch>
            <a:fillRect/>
          </a:stretch>
        </p:blipFill>
        <p:spPr bwMode="auto">
          <a:xfrm>
            <a:off x="467544" y="260648"/>
            <a:ext cx="5184576" cy="3240360"/>
          </a:xfrm>
          <a:prstGeom prst="rect">
            <a:avLst/>
          </a:prstGeom>
          <a:noFill/>
          <a:ln>
            <a:solidFill>
              <a:schemeClr val="tx2">
                <a:lumMod val="75000"/>
              </a:schemeClr>
            </a:solidFill>
          </a:ln>
        </p:spPr>
      </p:pic>
      <p:sp>
        <p:nvSpPr>
          <p:cNvPr id="4" name="Прямоугольник 3"/>
          <p:cNvSpPr/>
          <p:nvPr/>
        </p:nvSpPr>
        <p:spPr>
          <a:xfrm>
            <a:off x="5759624" y="404664"/>
            <a:ext cx="3384376" cy="3416320"/>
          </a:xfrm>
          <a:prstGeom prst="rect">
            <a:avLst/>
          </a:prstGeom>
        </p:spPr>
        <p:txBody>
          <a:bodyPr wrap="square">
            <a:spAutoFit/>
          </a:bodyPr>
          <a:lstStyle/>
          <a:p>
            <a:pPr algn="ctr"/>
            <a:r>
              <a:rPr lang="ru-RU" sz="2400" b="1" dirty="0" smtClean="0"/>
              <a:t>Инвалид - это лицо, которое имеет нарушение здоровья со стойким расстройством функций организма, обусловленное заболеваниями, последствиями травм или дефектами, </a:t>
            </a:r>
          </a:p>
        </p:txBody>
      </p:sp>
    </p:spTree>
  </p:cSld>
  <p:clrMapOvr>
    <a:masterClrMapping/>
  </p:clrMapOvr>
  <p:transition advTm="12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12776"/>
            <a:ext cx="8964488" cy="5632311"/>
          </a:xfrm>
          <a:prstGeom prst="rect">
            <a:avLst/>
          </a:prstGeom>
        </p:spPr>
        <p:txBody>
          <a:bodyPr wrap="square">
            <a:spAutoFit/>
          </a:bodyPr>
          <a:lstStyle/>
          <a:p>
            <a:pPr algn="ctr">
              <a:buFont typeface="Wingdings" pitchFamily="2" charset="2"/>
              <a:buChar char="Ø"/>
            </a:pPr>
            <a:r>
              <a:rPr lang="ru-RU" sz="2400" b="1" dirty="0" smtClean="0"/>
              <a:t>Всегда выясняйте, в какой форме человек хочет получить информацию: Брайль, крупный шрифт, дискета, аудиокассета. Если у вас нет возможности перевести информацию в нужный формат, отдайте ее в том виде, в котором она есть – это лучше, чем ничего. </a:t>
            </a:r>
          </a:p>
          <a:p>
            <a:pPr algn="ctr">
              <a:buFont typeface="Wingdings" pitchFamily="2" charset="2"/>
              <a:buChar char="Ø"/>
            </a:pPr>
            <a:r>
              <a:rPr lang="ru-RU" sz="2400" b="1" dirty="0" smtClean="0"/>
              <a:t>Если Вы собираетесь читать незрячему человеку, сначала предупредите об этом. Говорите нормальным голосом. Не пропускайте информацию, если Вас об этом не попросят. Если это важное письмо или документ, не нужно для убедительности давать его потрогать. При этом не заменяйте чтение пересказом. Когда незрячий человек должен подписать документ, прочитайте его обязательно. Инвалидность не освобождает слепого человека от ответственности, обусловленной документом</a:t>
            </a:r>
          </a:p>
          <a:p>
            <a:pPr algn="ctr">
              <a:buFont typeface="Wingdings" pitchFamily="2" charset="2"/>
              <a:buChar char="Ø"/>
            </a:pPr>
            <a:endParaRPr lang="ru-RU" sz="2400" b="1" dirty="0" smtClean="0"/>
          </a:p>
        </p:txBody>
      </p:sp>
      <p:sp>
        <p:nvSpPr>
          <p:cNvPr id="3" name="Прямоугольник 2"/>
          <p:cNvSpPr/>
          <p:nvPr/>
        </p:nvSpPr>
        <p:spPr>
          <a:xfrm>
            <a:off x="359532" y="188640"/>
            <a:ext cx="8424936" cy="830997"/>
          </a:xfrm>
          <a:prstGeom prst="rect">
            <a:avLst/>
          </a:prstGeom>
        </p:spPr>
        <p:txBody>
          <a:bodyPr wrap="square">
            <a:spAutoFit/>
          </a:bodyPr>
          <a:lstStyle/>
          <a:p>
            <a:pPr algn="ctr"/>
            <a:r>
              <a:rPr lang="ru-RU" sz="2400" b="1" dirty="0" smtClean="0"/>
              <a:t>Правила этикета при общении с инвалидами, имеющими нарушение зрения или незрячими</a:t>
            </a:r>
          </a:p>
        </p:txBody>
      </p:sp>
    </p:spTree>
  </p:cSld>
  <p:clrMapOvr>
    <a:masterClrMapping/>
  </p:clrMapOvr>
  <p:transition advTm="12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496944" cy="830997"/>
          </a:xfrm>
          <a:prstGeom prst="rect">
            <a:avLst/>
          </a:prstGeom>
        </p:spPr>
        <p:txBody>
          <a:bodyPr wrap="square">
            <a:spAutoFit/>
          </a:bodyPr>
          <a:lstStyle/>
          <a:p>
            <a:pPr algn="ctr"/>
            <a:r>
              <a:rPr lang="ru-RU" sz="2400" b="1" dirty="0" smtClean="0"/>
              <a:t>Правила этикета при общении с инвалидами, имеющими нарушение зрения или незрячими</a:t>
            </a:r>
          </a:p>
        </p:txBody>
      </p:sp>
      <p:sp>
        <p:nvSpPr>
          <p:cNvPr id="3" name="Прямоугольник 2"/>
          <p:cNvSpPr/>
          <p:nvPr/>
        </p:nvSpPr>
        <p:spPr>
          <a:xfrm>
            <a:off x="179512" y="1628800"/>
            <a:ext cx="8712968" cy="5539978"/>
          </a:xfrm>
          <a:prstGeom prst="rect">
            <a:avLst/>
          </a:prstGeom>
        </p:spPr>
        <p:txBody>
          <a:bodyPr wrap="square">
            <a:spAutoFit/>
          </a:bodyPr>
          <a:lstStyle/>
          <a:p>
            <a:pPr algn="ctr">
              <a:buFont typeface="Wingdings" pitchFamily="2" charset="2"/>
              <a:buChar char="Ø"/>
            </a:pPr>
            <a:r>
              <a:rPr lang="ru-RU" sz="2400" b="1" dirty="0" smtClean="0"/>
              <a:t>Когда Вы предлагаете незрячему человеку сесть, не усаживайте его, а направьте руку на спинку стула или подлокотник. Если вы знакомите его с незнакомым предметом, не водите по поверхности его руку, а дайте ему возможность свободно потрогать предмет. Если Вас попросили помочь взять какой-то предмет, не следует тянуть кисть слепого к предмету и брать его рукой этот предмет. </a:t>
            </a:r>
          </a:p>
          <a:p>
            <a:pPr algn="ctr">
              <a:buFont typeface="Wingdings" pitchFamily="2" charset="2"/>
              <a:buChar char="Ø"/>
            </a:pPr>
            <a:r>
              <a:rPr lang="ru-RU" sz="2400" b="1" dirty="0" smtClean="0"/>
              <a:t>Вполне нормально употреблять выражение «смотреть». Для незрячего человека это означает «видеть руками», осязать. </a:t>
            </a:r>
          </a:p>
          <a:p>
            <a:pPr algn="ctr">
              <a:buFont typeface="Wingdings" pitchFamily="2" charset="2"/>
              <a:buChar char="Ø"/>
            </a:pPr>
            <a:r>
              <a:rPr lang="ru-RU" sz="2400" b="1" dirty="0" smtClean="0"/>
              <a:t>Если Вы заметили, что незрячий человек сбился с маршрута, не управляйте его движением на расстоянии, подойдите и помогите выбраться на нужный путь</a:t>
            </a:r>
          </a:p>
          <a:p>
            <a:pPr algn="ctr"/>
            <a:endParaRPr lang="ru-RU" sz="2400" b="1" dirty="0" smtClean="0"/>
          </a:p>
          <a:p>
            <a:pPr algn="ctr"/>
            <a:endParaRPr lang="ru-RU" sz="2400" b="1" dirty="0" smtClean="0"/>
          </a:p>
          <a:p>
            <a:endParaRPr lang="ru-RU" dirty="0"/>
          </a:p>
        </p:txBody>
      </p:sp>
    </p:spTree>
  </p:cSld>
  <p:clrMapOvr>
    <a:masterClrMapping/>
  </p:clrMapOvr>
  <p:transition advTm="12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5644" y="271760"/>
            <a:ext cx="8208912" cy="830997"/>
          </a:xfrm>
          <a:prstGeom prst="rect">
            <a:avLst/>
          </a:prstGeom>
        </p:spPr>
        <p:txBody>
          <a:bodyPr wrap="square">
            <a:spAutoFit/>
          </a:bodyPr>
          <a:lstStyle/>
          <a:p>
            <a:pPr algn="ctr"/>
            <a:r>
              <a:rPr lang="ru-RU" sz="2400" b="1" dirty="0" smtClean="0"/>
              <a:t>Правила этикета при общении с инвалидами, имеющими нарушение слуха</a:t>
            </a:r>
          </a:p>
        </p:txBody>
      </p:sp>
      <p:sp>
        <p:nvSpPr>
          <p:cNvPr id="4" name="Прямоугольник 3"/>
          <p:cNvSpPr/>
          <p:nvPr/>
        </p:nvSpPr>
        <p:spPr>
          <a:xfrm>
            <a:off x="3815408" y="1225689"/>
            <a:ext cx="5328592" cy="5632311"/>
          </a:xfrm>
          <a:prstGeom prst="rect">
            <a:avLst/>
          </a:prstGeom>
        </p:spPr>
        <p:txBody>
          <a:bodyPr wrap="square">
            <a:spAutoFit/>
          </a:bodyPr>
          <a:lstStyle/>
          <a:p>
            <a:pPr algn="ctr">
              <a:buFont typeface="Wingdings" pitchFamily="2" charset="2"/>
              <a:buChar char="Ø"/>
            </a:pPr>
            <a:r>
              <a:rPr lang="ru-RU" sz="2400" b="1" dirty="0" smtClean="0"/>
              <a:t>Разговаривая с человеком, у которого плохой слух, смотрите прямо на него.</a:t>
            </a:r>
          </a:p>
          <a:p>
            <a:pPr algn="ctr">
              <a:buFont typeface="Wingdings" pitchFamily="2" charset="2"/>
              <a:buChar char="Ø"/>
            </a:pPr>
            <a:r>
              <a:rPr lang="ru-RU" sz="2400" b="1" dirty="0" smtClean="0"/>
              <a:t>Некоторые люди могут слышать, но воспринимают отдельные звуки неправильно. В этом случае говорите немного более громко и четко, подбирая подходящий уровень. В другом случае понадобится лишь снизить высоту голоса, так как человек утратил способность воспринимать высокие частоты.</a:t>
            </a:r>
          </a:p>
          <a:p>
            <a:pPr algn="ctr">
              <a:buFont typeface="Wingdings" pitchFamily="2" charset="2"/>
              <a:buChar char="Ø"/>
            </a:pPr>
            <a:r>
              <a:rPr lang="ru-RU" sz="2400" b="1" dirty="0" smtClean="0"/>
              <a:t>Если Вас просят повторить что - то, попробуйте перефразировать свое предложение. Используйте жесты </a:t>
            </a:r>
          </a:p>
        </p:txBody>
      </p:sp>
      <p:pic>
        <p:nvPicPr>
          <p:cNvPr id="75782" name="Picture 6" descr="http://media1.britannica.com/eb-media/60/74560-004-6E1C57E2.jpg"/>
          <p:cNvPicPr>
            <a:picLocks noChangeAspect="1" noChangeArrowheads="1"/>
          </p:cNvPicPr>
          <p:nvPr/>
        </p:nvPicPr>
        <p:blipFill>
          <a:blip r:embed="rId2" cstate="print"/>
          <a:srcRect/>
          <a:stretch>
            <a:fillRect/>
          </a:stretch>
        </p:blipFill>
        <p:spPr bwMode="auto">
          <a:xfrm>
            <a:off x="251520" y="1412776"/>
            <a:ext cx="3547610" cy="4574282"/>
          </a:xfrm>
          <a:prstGeom prst="rect">
            <a:avLst/>
          </a:prstGeom>
          <a:noFill/>
          <a:ln>
            <a:solidFill>
              <a:schemeClr val="tx2">
                <a:lumMod val="75000"/>
              </a:schemeClr>
            </a:solidFill>
          </a:ln>
        </p:spPr>
      </p:pic>
    </p:spTree>
  </p:cSld>
  <p:clrMapOvr>
    <a:masterClrMapping/>
  </p:clrMapOvr>
  <p:transition advTm="12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1340768"/>
            <a:ext cx="5814392" cy="6001643"/>
          </a:xfrm>
          <a:prstGeom prst="rect">
            <a:avLst/>
          </a:prstGeom>
        </p:spPr>
        <p:txBody>
          <a:bodyPr wrap="square">
            <a:spAutoFit/>
          </a:bodyPr>
          <a:lstStyle/>
          <a:p>
            <a:pPr algn="ctr">
              <a:buFont typeface="Wingdings" pitchFamily="2" charset="2"/>
              <a:buChar char="Ø"/>
            </a:pPr>
            <a:r>
              <a:rPr lang="ru-RU" sz="2400" b="1" dirty="0" smtClean="0"/>
              <a:t>Чтобы привлечь внимание человека, который плохо слышит, назовите его (ее) по имени. Если ответа нет, можно слегка тронуть человека за руку или плечо или же помахать рукой.</a:t>
            </a:r>
          </a:p>
          <a:p>
            <a:pPr algn="ctr">
              <a:buFont typeface="Wingdings" pitchFamily="2" charset="2"/>
              <a:buChar char="Ø"/>
            </a:pPr>
            <a:r>
              <a:rPr lang="ru-RU" sz="2400" b="1" dirty="0" smtClean="0"/>
              <a:t>Убедитесь, что Вас поняли. Не стесняйтесь спросить, понял ли Вас собеседник.</a:t>
            </a:r>
          </a:p>
          <a:p>
            <a:pPr algn="ctr">
              <a:buFont typeface="Wingdings" pitchFamily="2" charset="2"/>
              <a:buChar char="Ø"/>
            </a:pPr>
            <a:r>
              <a:rPr lang="ru-RU" sz="2400" b="1" dirty="0" smtClean="0"/>
              <a:t>Если Вы сообщаете информацию, которая включает в себя номер, технический или другой сложный термин, адрес, напишите ее, сообщите по факсу или электронной почте или любым другим способом, но так, чтобы она была точно понята</a:t>
            </a:r>
          </a:p>
          <a:p>
            <a:pPr algn="ctr">
              <a:buFont typeface="Wingdings" pitchFamily="2" charset="2"/>
              <a:buChar char="Ø"/>
            </a:pPr>
            <a:endParaRPr lang="ru-RU" sz="2400" b="1" dirty="0" smtClean="0"/>
          </a:p>
        </p:txBody>
      </p:sp>
      <p:sp>
        <p:nvSpPr>
          <p:cNvPr id="3" name="Прямоугольник 2"/>
          <p:cNvSpPr/>
          <p:nvPr/>
        </p:nvSpPr>
        <p:spPr>
          <a:xfrm>
            <a:off x="683568" y="188640"/>
            <a:ext cx="7920880" cy="830997"/>
          </a:xfrm>
          <a:prstGeom prst="rect">
            <a:avLst/>
          </a:prstGeom>
        </p:spPr>
        <p:txBody>
          <a:bodyPr wrap="square">
            <a:spAutoFit/>
          </a:bodyPr>
          <a:lstStyle/>
          <a:p>
            <a:pPr algn="ctr"/>
            <a:r>
              <a:rPr lang="ru-RU" sz="2400" b="1" dirty="0" smtClean="0"/>
              <a:t>Правила этикета при общении с инвалидами, имеющими нарушение слуха</a:t>
            </a:r>
          </a:p>
        </p:txBody>
      </p:sp>
      <p:pic>
        <p:nvPicPr>
          <p:cNvPr id="4" name="Picture 4" descr="http://www.deafnet.ru/images/Image/2008/press/20081120204418.jpg"/>
          <p:cNvPicPr>
            <a:picLocks noChangeAspect="1" noChangeArrowheads="1"/>
          </p:cNvPicPr>
          <p:nvPr/>
        </p:nvPicPr>
        <p:blipFill>
          <a:blip r:embed="rId2" cstate="print"/>
          <a:srcRect/>
          <a:stretch>
            <a:fillRect/>
          </a:stretch>
        </p:blipFill>
        <p:spPr bwMode="auto">
          <a:xfrm>
            <a:off x="179512" y="1124744"/>
            <a:ext cx="2970329" cy="2376264"/>
          </a:xfrm>
          <a:prstGeom prst="rect">
            <a:avLst/>
          </a:prstGeom>
          <a:noFill/>
          <a:ln>
            <a:solidFill>
              <a:schemeClr val="tx2">
                <a:lumMod val="75000"/>
              </a:schemeClr>
            </a:solidFill>
          </a:ln>
        </p:spPr>
      </p:pic>
      <p:pic>
        <p:nvPicPr>
          <p:cNvPr id="79874" name="Picture 2" descr="https://dn1.vtomske.ru/a/97c7792699cda801dcdd4793d8c765bd_lg73e404.jpg"/>
          <p:cNvPicPr>
            <a:picLocks noChangeAspect="1" noChangeArrowheads="1"/>
          </p:cNvPicPr>
          <p:nvPr/>
        </p:nvPicPr>
        <p:blipFill>
          <a:blip r:embed="rId3" cstate="print"/>
          <a:srcRect l="9315"/>
          <a:stretch>
            <a:fillRect/>
          </a:stretch>
        </p:blipFill>
        <p:spPr bwMode="auto">
          <a:xfrm>
            <a:off x="179513" y="3933056"/>
            <a:ext cx="3015312" cy="2216697"/>
          </a:xfrm>
          <a:prstGeom prst="rect">
            <a:avLst/>
          </a:prstGeom>
          <a:noFill/>
          <a:ln>
            <a:solidFill>
              <a:schemeClr val="tx2">
                <a:lumMod val="75000"/>
              </a:schemeClr>
            </a:solidFill>
          </a:ln>
        </p:spPr>
      </p:pic>
    </p:spTree>
  </p:cSld>
  <p:clrMapOvr>
    <a:masterClrMapping/>
  </p:clrMapOvr>
  <p:transition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3548" y="188640"/>
            <a:ext cx="8136904" cy="830997"/>
          </a:xfrm>
          <a:prstGeom prst="rect">
            <a:avLst/>
          </a:prstGeom>
        </p:spPr>
        <p:txBody>
          <a:bodyPr wrap="square">
            <a:spAutoFit/>
          </a:bodyPr>
          <a:lstStyle/>
          <a:p>
            <a:pPr algn="ctr"/>
            <a:r>
              <a:rPr lang="ru-RU" sz="2400" b="1" dirty="0" smtClean="0"/>
              <a:t>Правила этикета при общении с инвалидами, испытывающими затруднения в речи</a:t>
            </a:r>
          </a:p>
        </p:txBody>
      </p:sp>
      <p:sp>
        <p:nvSpPr>
          <p:cNvPr id="3" name="Прямоугольник 2"/>
          <p:cNvSpPr/>
          <p:nvPr/>
        </p:nvSpPr>
        <p:spPr>
          <a:xfrm>
            <a:off x="539552" y="1340768"/>
            <a:ext cx="8208912" cy="6740307"/>
          </a:xfrm>
          <a:prstGeom prst="rect">
            <a:avLst/>
          </a:prstGeom>
        </p:spPr>
        <p:txBody>
          <a:bodyPr wrap="square">
            <a:spAutoFit/>
          </a:bodyPr>
          <a:lstStyle/>
          <a:p>
            <a:pPr algn="ctr">
              <a:buFont typeface="Wingdings" pitchFamily="2" charset="2"/>
              <a:buChar char="Ø"/>
            </a:pPr>
            <a:r>
              <a:rPr lang="ru-RU" sz="2400" b="1" dirty="0" smtClean="0"/>
              <a:t>Не игнорируйте людей, которым трудно говорить, потому что понять их – в Ваших интересах. </a:t>
            </a:r>
          </a:p>
          <a:p>
            <a:pPr algn="ctr">
              <a:buFont typeface="Wingdings" pitchFamily="2" charset="2"/>
              <a:buChar char="Ø"/>
            </a:pPr>
            <a:r>
              <a:rPr lang="ru-RU" sz="2400" b="1" dirty="0" smtClean="0"/>
              <a:t>Не перебивайте и не поправляйте человека, который испытывает трудности в речи. Начинайте говорить только тогда, когда убедитесь, что он уже закончил свою мысль.</a:t>
            </a:r>
          </a:p>
          <a:p>
            <a:pPr algn="ctr">
              <a:buFont typeface="Wingdings" pitchFamily="2" charset="2"/>
              <a:buChar char="Ø"/>
            </a:pPr>
            <a:r>
              <a:rPr lang="ru-RU" sz="2400" b="1" dirty="0" smtClean="0"/>
              <a:t>Не пытайтесь ускорить разговор. Будьте готовы к тому, что разговор с человеком с затрудненной речью займет у вас больше времени. Если вы спешите, лучше, извинившись, договоритесь о другом, более свободном времени.</a:t>
            </a:r>
          </a:p>
          <a:p>
            <a:pPr algn="ctr">
              <a:buFont typeface="Wingdings" pitchFamily="2" charset="2"/>
              <a:buChar char="Ø"/>
            </a:pPr>
            <a:r>
              <a:rPr lang="ru-RU" sz="2400" b="1" dirty="0" smtClean="0"/>
              <a:t>Смотрите в лицо собеседнику, поддерживайте визуальный контакт. Отдайте этой беседе все Ваше внимание.</a:t>
            </a:r>
          </a:p>
          <a:p>
            <a:pPr algn="ctr">
              <a:buFont typeface="Wingdings" pitchFamily="2" charset="2"/>
              <a:buChar char="Ø"/>
            </a:pPr>
            <a:r>
              <a:rPr lang="ru-RU" sz="2400" b="1" dirty="0" smtClean="0"/>
              <a:t>Старайтесь задавать вопросы, которые требуют коротких ответов или кивка</a:t>
            </a:r>
          </a:p>
          <a:p>
            <a:pPr algn="ctr">
              <a:buFont typeface="Wingdings" pitchFamily="2" charset="2"/>
              <a:buChar char="Ø"/>
            </a:pPr>
            <a:endParaRPr lang="ru-RU" sz="2400" b="1" dirty="0" smtClean="0"/>
          </a:p>
          <a:p>
            <a:pPr algn="ctr">
              <a:buFont typeface="Wingdings" pitchFamily="2" charset="2"/>
              <a:buChar char="Ø"/>
            </a:pPr>
            <a:endParaRPr lang="ru-RU" sz="2400" b="1" dirty="0" smtClean="0"/>
          </a:p>
          <a:p>
            <a:pPr algn="ctr">
              <a:buFont typeface="Wingdings" pitchFamily="2" charset="2"/>
              <a:buChar char="Ø"/>
            </a:pPr>
            <a:endParaRPr lang="ru-RU" sz="2400" b="1" dirty="0" smtClean="0"/>
          </a:p>
        </p:txBody>
      </p:sp>
    </p:spTree>
  </p:cSld>
  <p:clrMapOvr>
    <a:masterClrMapping/>
  </p:clrMapOvr>
  <p:transition advTm="1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7564" y="188640"/>
            <a:ext cx="7848872" cy="830997"/>
          </a:xfrm>
          <a:prstGeom prst="rect">
            <a:avLst/>
          </a:prstGeom>
        </p:spPr>
        <p:txBody>
          <a:bodyPr wrap="square">
            <a:spAutoFit/>
          </a:bodyPr>
          <a:lstStyle/>
          <a:p>
            <a:pPr algn="ctr"/>
            <a:r>
              <a:rPr lang="ru-RU" sz="2400" b="1" dirty="0" smtClean="0"/>
              <a:t>Правила этикета при общении с инвалидами, испытывающими затруднения в речи</a:t>
            </a:r>
          </a:p>
        </p:txBody>
      </p:sp>
      <p:sp>
        <p:nvSpPr>
          <p:cNvPr id="3" name="Прямоугольник 2"/>
          <p:cNvSpPr/>
          <p:nvPr/>
        </p:nvSpPr>
        <p:spPr>
          <a:xfrm>
            <a:off x="4103440" y="1340768"/>
            <a:ext cx="5040560" cy="5632311"/>
          </a:xfrm>
          <a:prstGeom prst="rect">
            <a:avLst/>
          </a:prstGeom>
        </p:spPr>
        <p:txBody>
          <a:bodyPr wrap="square">
            <a:spAutoFit/>
          </a:bodyPr>
          <a:lstStyle/>
          <a:p>
            <a:pPr algn="ctr">
              <a:buFont typeface="Wingdings" pitchFamily="2" charset="2"/>
              <a:buChar char="Ø"/>
            </a:pPr>
            <a:r>
              <a:rPr lang="ru-RU" sz="2400" b="1" dirty="0" smtClean="0"/>
              <a:t>Не притворяйтесь, если Вы не поняли, что Вам сказали. Повторите то, как Вы поняли, и реакция собеседника Вам поможет. Не стесняйтесь переспросить то, что Вы не поняли. Если Вам снова не </a:t>
            </a:r>
          </a:p>
          <a:p>
            <a:pPr algn="ctr"/>
            <a:r>
              <a:rPr lang="ru-RU" sz="2400" b="1" dirty="0" smtClean="0"/>
              <a:t>удалось понять, попросите произнести слово в более медленном темпе, возможно, по буквам.</a:t>
            </a:r>
          </a:p>
          <a:p>
            <a:pPr algn="ctr">
              <a:buFont typeface="Wingdings" pitchFamily="2" charset="2"/>
              <a:buChar char="Ø"/>
            </a:pPr>
            <a:r>
              <a:rPr lang="ru-RU" sz="2400" b="1" dirty="0" smtClean="0"/>
              <a:t>Не забывайте, что человеку с нарушенной речью тоже нужно высказаться. Не перебивайте </a:t>
            </a:r>
          </a:p>
          <a:p>
            <a:pPr algn="ctr"/>
            <a:r>
              <a:rPr lang="ru-RU" sz="2400" b="1" dirty="0" smtClean="0"/>
              <a:t>его и не подавляйте. Не торопите говорящего</a:t>
            </a:r>
          </a:p>
        </p:txBody>
      </p:sp>
      <p:sp>
        <p:nvSpPr>
          <p:cNvPr id="82946" name="AutoShape 2" descr="https://www.indiansite.com.au/wp-content/uploads/2016/04/couple-talking-indiansit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82947" name="Picture 3" descr="C:\Documents and Settings\sorokina_an\Рабочий стол\couple-talking-indiansite.jpg"/>
          <p:cNvPicPr>
            <a:picLocks noChangeAspect="1" noChangeArrowheads="1"/>
          </p:cNvPicPr>
          <p:nvPr/>
        </p:nvPicPr>
        <p:blipFill>
          <a:blip r:embed="rId2" cstate="print"/>
          <a:srcRect/>
          <a:stretch>
            <a:fillRect/>
          </a:stretch>
        </p:blipFill>
        <p:spPr bwMode="auto">
          <a:xfrm>
            <a:off x="251520" y="1268760"/>
            <a:ext cx="3851739" cy="2564904"/>
          </a:xfrm>
          <a:prstGeom prst="rect">
            <a:avLst/>
          </a:prstGeom>
          <a:noFill/>
          <a:ln>
            <a:solidFill>
              <a:schemeClr val="tx2">
                <a:lumMod val="75000"/>
              </a:schemeClr>
            </a:solidFill>
          </a:ln>
        </p:spPr>
      </p:pic>
      <p:sp>
        <p:nvSpPr>
          <p:cNvPr id="82949" name="AutoShape 5" descr="https://www.naukrinama.com/stressbuster/wp-content/uploads/2017/07/husband-wife-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82950" name="Picture 6" descr="C:\Documents and Settings\sorokina_an\Рабочий стол\husband-wife-3.jpg"/>
          <p:cNvPicPr>
            <a:picLocks noChangeAspect="1" noChangeArrowheads="1"/>
          </p:cNvPicPr>
          <p:nvPr/>
        </p:nvPicPr>
        <p:blipFill>
          <a:blip r:embed="rId3" cstate="print"/>
          <a:srcRect/>
          <a:stretch>
            <a:fillRect/>
          </a:stretch>
        </p:blipFill>
        <p:spPr bwMode="auto">
          <a:xfrm>
            <a:off x="251520" y="4005064"/>
            <a:ext cx="3857793" cy="2594422"/>
          </a:xfrm>
          <a:prstGeom prst="rect">
            <a:avLst/>
          </a:prstGeom>
          <a:noFill/>
          <a:ln>
            <a:solidFill>
              <a:schemeClr val="tx2">
                <a:lumMod val="75000"/>
              </a:schemeClr>
            </a:solidFill>
          </a:ln>
        </p:spPr>
      </p:pic>
    </p:spTree>
  </p:cSld>
  <p:clrMapOvr>
    <a:masterClrMapping/>
  </p:clrMapOvr>
  <p:transition advTm="12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5976" y="2060848"/>
            <a:ext cx="4499992" cy="3416320"/>
          </a:xfrm>
          <a:prstGeom prst="rect">
            <a:avLst/>
          </a:prstGeom>
        </p:spPr>
        <p:txBody>
          <a:bodyPr wrap="square">
            <a:spAutoFit/>
          </a:bodyPr>
          <a:lstStyle/>
          <a:p>
            <a:pPr algn="ctr">
              <a:buFont typeface="Wingdings" pitchFamily="2" charset="2"/>
              <a:buChar char="Ø"/>
            </a:pPr>
            <a:r>
              <a:rPr lang="ru-RU" sz="2400" b="1" dirty="0" smtClean="0"/>
              <a:t>Не думайте, что человек, испытывающий затруднения в речи, не может понять Вас.</a:t>
            </a:r>
          </a:p>
          <a:p>
            <a:pPr algn="ctr">
              <a:buFont typeface="Wingdings" pitchFamily="2" charset="2"/>
              <a:buChar char="Ø"/>
            </a:pPr>
            <a:r>
              <a:rPr lang="ru-RU" sz="2400" b="1" dirty="0" smtClean="0"/>
              <a:t>Если у Вас возникают проблемы в общении, спросите, не хочет ли Ваш собеседник </a:t>
            </a:r>
          </a:p>
          <a:p>
            <a:pPr algn="ctr"/>
            <a:r>
              <a:rPr lang="ru-RU" sz="2400" b="1" dirty="0" smtClean="0"/>
              <a:t>использовать другой способ – написать, напечатать. </a:t>
            </a:r>
          </a:p>
        </p:txBody>
      </p:sp>
      <p:sp>
        <p:nvSpPr>
          <p:cNvPr id="3" name="Прямоугольник 2"/>
          <p:cNvSpPr/>
          <p:nvPr/>
        </p:nvSpPr>
        <p:spPr>
          <a:xfrm>
            <a:off x="431540" y="188640"/>
            <a:ext cx="8280920" cy="830997"/>
          </a:xfrm>
          <a:prstGeom prst="rect">
            <a:avLst/>
          </a:prstGeom>
        </p:spPr>
        <p:txBody>
          <a:bodyPr wrap="square">
            <a:spAutoFit/>
          </a:bodyPr>
          <a:lstStyle/>
          <a:p>
            <a:pPr algn="ctr"/>
            <a:r>
              <a:rPr lang="ru-RU" sz="2400" b="1" dirty="0" smtClean="0"/>
              <a:t>Правила этикета при общении с инвалидами, испытывающими затруднения в речи</a:t>
            </a:r>
          </a:p>
        </p:txBody>
      </p:sp>
      <p:pic>
        <p:nvPicPr>
          <p:cNvPr id="81922" name="Picture 2" descr="http://watu.ru/wp-content/uploads/2017/07/log1.png"/>
          <p:cNvPicPr>
            <a:picLocks noChangeAspect="1" noChangeArrowheads="1"/>
          </p:cNvPicPr>
          <p:nvPr/>
        </p:nvPicPr>
        <p:blipFill>
          <a:blip r:embed="rId2" cstate="print"/>
          <a:srcRect/>
          <a:stretch>
            <a:fillRect/>
          </a:stretch>
        </p:blipFill>
        <p:spPr bwMode="auto">
          <a:xfrm>
            <a:off x="251520" y="1340768"/>
            <a:ext cx="4137599" cy="2327400"/>
          </a:xfrm>
          <a:prstGeom prst="rect">
            <a:avLst/>
          </a:prstGeom>
          <a:noFill/>
          <a:ln>
            <a:solidFill>
              <a:schemeClr val="tx2">
                <a:lumMod val="75000"/>
              </a:schemeClr>
            </a:solidFill>
          </a:ln>
        </p:spPr>
      </p:pic>
      <p:pic>
        <p:nvPicPr>
          <p:cNvPr id="81924" name="Picture 4" descr="http://net22.ru/nu/wp-content/uploads/%D0%A4%D0%B8%D0%B7%D0%B8%D0%BE%D0%BB%D0%BE%D0%B3%D0%B8%D1%87%D0%B5%D1%81%D0%BA%D0%B8%D0%B5-%D0%BE%D1%81%D0%BD%D0%BE%D0%B2%D1%8B-%D1%80%D0%B5%D1%87%D0%B8.jpg"/>
          <p:cNvPicPr>
            <a:picLocks noChangeAspect="1" noChangeArrowheads="1"/>
          </p:cNvPicPr>
          <p:nvPr/>
        </p:nvPicPr>
        <p:blipFill>
          <a:blip r:embed="rId3" cstate="print"/>
          <a:srcRect/>
          <a:stretch>
            <a:fillRect/>
          </a:stretch>
        </p:blipFill>
        <p:spPr bwMode="auto">
          <a:xfrm>
            <a:off x="251521" y="4084652"/>
            <a:ext cx="4176464" cy="2505879"/>
          </a:xfrm>
          <a:prstGeom prst="rect">
            <a:avLst/>
          </a:prstGeom>
          <a:noFill/>
          <a:ln>
            <a:solidFill>
              <a:schemeClr val="tx2">
                <a:lumMod val="75000"/>
              </a:schemeClr>
            </a:solidFill>
          </a:ln>
        </p:spPr>
      </p:pic>
    </p:spTree>
  </p:cSld>
  <p:clrMapOvr>
    <a:masterClrMapping/>
  </p:clrMapOvr>
  <p:transition advTm="12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1446550"/>
          </a:xfrm>
          <a:prstGeom prst="rect">
            <a:avLst/>
          </a:prstGeom>
        </p:spPr>
        <p:txBody>
          <a:bodyPr wrap="square">
            <a:spAutoFit/>
          </a:bodyPr>
          <a:lstStyle/>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4400" b="1" spc="100" dirty="0" smtClean="0">
                <a:ln w="18000">
                  <a:solidFill>
                    <a:schemeClr val="accent1">
                      <a:satMod val="200000"/>
                      <a:tint val="72000"/>
                    </a:schemeClr>
                  </a:solidFill>
                  <a:prstDash val="solid"/>
                </a:ln>
                <a:solidFill>
                  <a:schemeClr val="tx2"/>
                </a:solidFill>
                <a:effectLst>
                  <a:outerShdw blurRad="25000" dist="20000" dir="16020000" algn="tl">
                    <a:schemeClr val="accent1">
                      <a:satMod val="200000"/>
                      <a:shade val="1000"/>
                      <a:alpha val="60000"/>
                    </a:schemeClr>
                  </a:outerShdw>
                </a:effectLst>
                <a:latin typeface="Monotype Corsiva" pitchFamily="66" charset="0"/>
              </a:rPr>
              <a:t>Достижения людей с ограниченными возможностями</a:t>
            </a:r>
          </a:p>
        </p:txBody>
      </p:sp>
      <p:pic>
        <p:nvPicPr>
          <p:cNvPr id="4" name="Picture 2" descr="http://ic.pics.livejournal.com/giorg5/25563033/330438/330438_900.jpg"/>
          <p:cNvPicPr>
            <a:picLocks noChangeAspect="1" noChangeArrowheads="1"/>
          </p:cNvPicPr>
          <p:nvPr/>
        </p:nvPicPr>
        <p:blipFill>
          <a:blip r:embed="rId2" cstate="print"/>
          <a:srcRect/>
          <a:stretch>
            <a:fillRect/>
          </a:stretch>
        </p:blipFill>
        <p:spPr bwMode="auto">
          <a:xfrm>
            <a:off x="899592" y="1700808"/>
            <a:ext cx="7200800" cy="4800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Tm="12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499992" y="188640"/>
            <a:ext cx="4355976" cy="3785652"/>
          </a:xfrm>
          <a:prstGeom prst="rect">
            <a:avLst/>
          </a:prstGeom>
        </p:spPr>
        <p:txBody>
          <a:bodyPr wrap="square">
            <a:spAutoFit/>
          </a:bodyPr>
          <a:lstStyle/>
          <a:p>
            <a:pPr algn="ctr"/>
            <a:r>
              <a:rPr lang="ru-RU" sz="2400" b="1" dirty="0" smtClean="0"/>
              <a:t>Если человек не может слышать, видеть или ходить, то это еще не означает, </a:t>
            </a:r>
          </a:p>
          <a:p>
            <a:pPr algn="ctr"/>
            <a:r>
              <a:rPr lang="ru-RU" sz="2400" b="1" dirty="0" smtClean="0"/>
              <a:t>что он не может жить и радоваться жизни.</a:t>
            </a:r>
          </a:p>
          <a:p>
            <a:pPr algn="ctr"/>
            <a:endParaRPr lang="ru-RU" sz="2400" b="1" dirty="0" smtClean="0"/>
          </a:p>
          <a:p>
            <a:pPr algn="ctr"/>
            <a:r>
              <a:rPr lang="ru-RU" sz="2400" b="1" dirty="0" smtClean="0"/>
              <a:t>Не нужно опускать руки, надо стремиться к победе, даже когда разум подсказывает, что ты повержен. Будь сильным!</a:t>
            </a:r>
          </a:p>
        </p:txBody>
      </p:sp>
      <p:pic>
        <p:nvPicPr>
          <p:cNvPr id="87044" name="Picture 4" descr="http://img0.joyreactor.cc/pics/post/full/%D1%81%D0%B8%D0%BB%D0%B0-%D0%B2%D0%BE%D0%BB%D0%B8-%D1%81%D1%82%D0%B0%D0%BB%D1%8C%D0%BD%D1%8B%D0%B5-%D1%8F%D0%B9%D1%86%D0%B0-%D0%BF%D0%B5%D1%81%D0%BE%D1%87%D0%BD%D0%B8%D1%86%D0%B0-%D0%B8%D0%BD%D0%B2%D0%B0%D0%BB%D0%B8%D0%B4-734562.jpeg"/>
          <p:cNvPicPr>
            <a:picLocks noChangeAspect="1" noChangeArrowheads="1"/>
          </p:cNvPicPr>
          <p:nvPr/>
        </p:nvPicPr>
        <p:blipFill>
          <a:blip r:embed="rId2" cstate="print"/>
          <a:srcRect b="1613"/>
          <a:stretch>
            <a:fillRect/>
          </a:stretch>
        </p:blipFill>
        <p:spPr bwMode="auto">
          <a:xfrm>
            <a:off x="899592" y="188640"/>
            <a:ext cx="3023955" cy="3312368"/>
          </a:xfrm>
          <a:prstGeom prst="rect">
            <a:avLst/>
          </a:prstGeom>
          <a:noFill/>
          <a:ln>
            <a:solidFill>
              <a:schemeClr val="tx2">
                <a:lumMod val="75000"/>
              </a:schemeClr>
            </a:solidFill>
          </a:ln>
        </p:spPr>
      </p:pic>
      <p:pic>
        <p:nvPicPr>
          <p:cNvPr id="87046" name="Picture 6" descr="https://ribalych.ru/wp-content/uploads/2011/05/Foto_obrabotka_0014.jpg"/>
          <p:cNvPicPr>
            <a:picLocks noChangeAspect="1" noChangeArrowheads="1"/>
          </p:cNvPicPr>
          <p:nvPr/>
        </p:nvPicPr>
        <p:blipFill>
          <a:blip r:embed="rId3" cstate="print"/>
          <a:srcRect/>
          <a:stretch>
            <a:fillRect/>
          </a:stretch>
        </p:blipFill>
        <p:spPr bwMode="auto">
          <a:xfrm>
            <a:off x="179512" y="4005064"/>
            <a:ext cx="4039284" cy="2664296"/>
          </a:xfrm>
          <a:prstGeom prst="rect">
            <a:avLst/>
          </a:prstGeom>
          <a:noFill/>
          <a:ln>
            <a:solidFill>
              <a:schemeClr val="tx2">
                <a:lumMod val="75000"/>
              </a:schemeClr>
            </a:solidFill>
          </a:ln>
        </p:spPr>
      </p:pic>
      <p:pic>
        <p:nvPicPr>
          <p:cNvPr id="87048" name="Picture 8" descr="http://user28725.clients-cdnnow.ru/wp-content/uploads/2014/02/7815_s2.jpg"/>
          <p:cNvPicPr>
            <a:picLocks noChangeAspect="1" noChangeArrowheads="1"/>
          </p:cNvPicPr>
          <p:nvPr/>
        </p:nvPicPr>
        <p:blipFill>
          <a:blip r:embed="rId4" cstate="print"/>
          <a:srcRect b="8911"/>
          <a:stretch>
            <a:fillRect/>
          </a:stretch>
        </p:blipFill>
        <p:spPr bwMode="auto">
          <a:xfrm>
            <a:off x="4499992" y="4005064"/>
            <a:ext cx="4411106" cy="2664295"/>
          </a:xfrm>
          <a:prstGeom prst="rect">
            <a:avLst/>
          </a:prstGeom>
          <a:noFill/>
          <a:ln>
            <a:solidFill>
              <a:schemeClr val="tx2">
                <a:lumMod val="75000"/>
              </a:schemeClr>
            </a:solidFill>
          </a:ln>
        </p:spPr>
      </p:pic>
    </p:spTree>
  </p:cSld>
  <p:clrMapOvr>
    <a:masterClrMapping/>
  </p:clrMapOvr>
  <p:transition advTm="12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i10.fotocdn.net/s21/20/public_pin_l/471/253846069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1027" name="Picture 3" descr="C:\Documents and Settings\sorokina_an\Рабочий стол\253846069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softEdge rad="317500"/>
          </a:effectLst>
        </p:spPr>
      </p:pic>
    </p:spTree>
  </p:cSld>
  <p:clrMapOvr>
    <a:masterClrMapping/>
  </p:clrMapOvr>
  <p:transition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3000" b="1" dirty="0" smtClean="0">
                <a:latin typeface="Monotype Corsiva" pitchFamily="66" charset="0"/>
              </a:rPr>
              <a:t>Федеральный закон от 24.11.1995 N 181-ФЗ </a:t>
            </a:r>
          </a:p>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3000" b="1" dirty="0" smtClean="0">
                <a:latin typeface="Monotype Corsiva" pitchFamily="66" charset="0"/>
              </a:rPr>
              <a:t>(ред. от 30.10.2017)</a:t>
            </a:r>
          </a:p>
          <a:p>
            <a:pPr algn="ctr">
              <a:buClr>
                <a:srgbClr val="CCEC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3000" b="1" dirty="0" smtClean="0">
                <a:latin typeface="Monotype Corsiva" pitchFamily="66" charset="0"/>
              </a:rPr>
              <a:t>«О социальной защите инвалидов в Российской Федерации»</a:t>
            </a:r>
            <a:r>
              <a:rPr lang="en-GB" sz="3000" b="1" dirty="0" smtClean="0">
                <a:latin typeface="Monotype Corsiva" pitchFamily="66" charset="0"/>
              </a:rPr>
              <a:t> </a:t>
            </a:r>
          </a:p>
        </p:txBody>
      </p:sp>
      <p:sp>
        <p:nvSpPr>
          <p:cNvPr id="3" name="Прямоугольник 2"/>
          <p:cNvSpPr/>
          <p:nvPr/>
        </p:nvSpPr>
        <p:spPr>
          <a:xfrm>
            <a:off x="179512" y="2132856"/>
            <a:ext cx="8856984" cy="4893647"/>
          </a:xfrm>
          <a:prstGeom prst="rect">
            <a:avLst/>
          </a:prstGeom>
        </p:spPr>
        <p:txBody>
          <a:bodyPr wrap="square">
            <a:spAutoFit/>
          </a:bodyPr>
          <a:lstStyle/>
          <a:p>
            <a:pPr algn="ctr"/>
            <a:r>
              <a:rPr lang="ru-RU" sz="2400" b="1" dirty="0" smtClean="0"/>
              <a:t>- принят Государственной Думой 20 июля 1995 года; одобрен</a:t>
            </a:r>
          </a:p>
          <a:p>
            <a:pPr algn="ctr"/>
            <a:r>
              <a:rPr lang="ru-RU" sz="2400" b="1" dirty="0" smtClean="0"/>
              <a:t>Советом Федерации 15 ноября 1995 года</a:t>
            </a:r>
            <a:r>
              <a:rPr lang="ru-RU" sz="2400" dirty="0" smtClean="0"/>
              <a:t> </a:t>
            </a:r>
          </a:p>
          <a:p>
            <a:pPr algn="ctr"/>
            <a:endParaRPr lang="ru-RU" sz="2400" dirty="0" smtClean="0"/>
          </a:p>
          <a:p>
            <a:pPr algn="ctr"/>
            <a:r>
              <a:rPr lang="ru-RU" sz="2400" b="1" dirty="0" smtClean="0"/>
              <a:t>Настоящий Федеральный закон определяет государственную политику в области социальной защиты инвалидов в Российской Федерации, целью которой является обеспечение инвалидам равных с другими гражданами возможностей в реализации гражданских, экономических, политических и других прав и свобод, предусмотренных Конституцией Российской Федерации, а также в соответствии с общепризнанными принципами и нормами международного права и международными договорами Российской Федерации</a:t>
            </a:r>
          </a:p>
          <a:p>
            <a:pPr algn="ctr"/>
            <a:endParaRPr lang="ru-RU" sz="2400" b="1" dirty="0" smtClean="0"/>
          </a:p>
        </p:txBody>
      </p:sp>
    </p:spTree>
  </p:cSld>
  <p:clrMapOvr>
    <a:masterClrMapping/>
  </p:clrMapOvr>
  <p:transition advTm="12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descr="8.jpg"/>
          <p:cNvSpPr>
            <a:spLocks noChangeAspect="1" noChangeArrowheads="1"/>
          </p:cNvSpPr>
          <p:nvPr/>
        </p:nvSpPr>
        <p:spPr bwMode="auto">
          <a:xfrm>
            <a:off x="155575" y="-1828800"/>
            <a:ext cx="6096000" cy="3810000"/>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3" name="Прямоугольник 2"/>
          <p:cNvSpPr/>
          <p:nvPr/>
        </p:nvSpPr>
        <p:spPr>
          <a:xfrm>
            <a:off x="2843808" y="116632"/>
            <a:ext cx="6300192" cy="7109639"/>
          </a:xfrm>
          <a:prstGeom prst="rect">
            <a:avLst/>
          </a:prstGeom>
        </p:spPr>
        <p:txBody>
          <a:bodyPr wrap="square">
            <a:spAutoFit/>
          </a:bodyPr>
          <a:lstStyle/>
          <a:p>
            <a:pPr algn="ctr"/>
            <a:r>
              <a:rPr lang="ru-RU" sz="2400" b="1" dirty="0" smtClean="0"/>
              <a:t>Бывший матрос королевского флота Алан Лок всегда мечтал стать офицером-подводником, но во время обучения он потерял зрение. Однако он не позволил, чтобы такая мелочь как слепота потянула его жизнь по наклонной. Вдохновлённый своей инвалидностью, Лок решил покорить мир. </a:t>
            </a:r>
          </a:p>
          <a:p>
            <a:pPr algn="ctr"/>
            <a:r>
              <a:rPr lang="ru-RU" sz="2400" b="1" dirty="0" smtClean="0"/>
              <a:t>В период между 2003 и 2012 годами он участвовал в 18 марафонах, поднялся на гору Эльбрус и стал первым слепым человеком, который переплыл Атлантический океан. С антарктического побережья он отправился к Южному полюсу. Мало того, что он стал первым слепым человеком, достигшим Южного полюса, он заработал более 25 000 долларов на помощь благотворительным организациям, занимающимся проблемами незрячих людей</a:t>
            </a:r>
          </a:p>
          <a:p>
            <a:pPr algn="ctr"/>
            <a:r>
              <a:rPr lang="ru-RU" sz="2400" b="1" dirty="0" smtClean="0"/>
              <a:t> </a:t>
            </a:r>
            <a:endParaRPr lang="ru-RU" sz="2400" b="1" dirty="0"/>
          </a:p>
        </p:txBody>
      </p:sp>
      <p:sp>
        <p:nvSpPr>
          <p:cNvPr id="50180" name="AutoShape 4" descr="8.jpg"/>
          <p:cNvSpPr>
            <a:spLocks noChangeAspect="1" noChangeArrowheads="1"/>
          </p:cNvSpPr>
          <p:nvPr/>
        </p:nvSpPr>
        <p:spPr bwMode="auto">
          <a:xfrm>
            <a:off x="155575" y="-1828800"/>
            <a:ext cx="6096000" cy="3810000"/>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50182" name="AutoShape 6" descr="8.jpg"/>
          <p:cNvSpPr>
            <a:spLocks noChangeAspect="1" noChangeArrowheads="1"/>
          </p:cNvSpPr>
          <p:nvPr/>
        </p:nvSpPr>
        <p:spPr bwMode="auto">
          <a:xfrm>
            <a:off x="155575" y="-1828800"/>
            <a:ext cx="6096000" cy="3810000"/>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50183" name="Picture 7" descr="C:\Documents and Settings\lisavchova_na\Рабочий стол\4d09f8b8602ab1683a7aeb84ca306ca8.jpg"/>
          <p:cNvPicPr>
            <a:picLocks noChangeAspect="1" noChangeArrowheads="1"/>
          </p:cNvPicPr>
          <p:nvPr/>
        </p:nvPicPr>
        <p:blipFill>
          <a:blip r:embed="rId2" cstate="print"/>
          <a:srcRect/>
          <a:stretch>
            <a:fillRect/>
          </a:stretch>
        </p:blipFill>
        <p:spPr bwMode="auto">
          <a:xfrm>
            <a:off x="107504" y="4941168"/>
            <a:ext cx="2808312" cy="1755195"/>
          </a:xfrm>
          <a:prstGeom prst="rect">
            <a:avLst/>
          </a:prstGeom>
          <a:noFill/>
          <a:ln>
            <a:solidFill>
              <a:schemeClr val="tx2">
                <a:lumMod val="75000"/>
              </a:schemeClr>
            </a:solidFill>
          </a:ln>
        </p:spPr>
      </p:pic>
      <p:pic>
        <p:nvPicPr>
          <p:cNvPr id="57346" name="Picture 2" descr="http://1.bp.blogspot.com/-JBLYkjxwfyI/VGBmYd9EdmI/AAAAAAAAA44/dhTj5-idDgg/s1600/%D0%9B%D0%BE%D0%BA.jpg"/>
          <p:cNvPicPr>
            <a:picLocks noChangeAspect="1" noChangeArrowheads="1"/>
          </p:cNvPicPr>
          <p:nvPr/>
        </p:nvPicPr>
        <p:blipFill>
          <a:blip r:embed="rId3" cstate="print"/>
          <a:srcRect/>
          <a:stretch>
            <a:fillRect/>
          </a:stretch>
        </p:blipFill>
        <p:spPr bwMode="auto">
          <a:xfrm>
            <a:off x="107504" y="3140968"/>
            <a:ext cx="2816312" cy="1584176"/>
          </a:xfrm>
          <a:prstGeom prst="rect">
            <a:avLst/>
          </a:prstGeom>
          <a:noFill/>
          <a:ln>
            <a:solidFill>
              <a:schemeClr val="tx2">
                <a:lumMod val="75000"/>
              </a:schemeClr>
            </a:solidFill>
          </a:ln>
        </p:spPr>
      </p:pic>
      <p:pic>
        <p:nvPicPr>
          <p:cNvPr id="57348" name="Picture 4" descr="http://2.bp.blogspot.com/-BChw_cXN7Co/TqCipnsVp3I/AAAAAAAABiM/aON6Y1_wo7U/s1600/P5300009.JPG"/>
          <p:cNvPicPr>
            <a:picLocks noChangeAspect="1" noChangeArrowheads="1"/>
          </p:cNvPicPr>
          <p:nvPr/>
        </p:nvPicPr>
        <p:blipFill>
          <a:blip r:embed="rId4" cstate="print"/>
          <a:srcRect l="24759"/>
          <a:stretch>
            <a:fillRect/>
          </a:stretch>
        </p:blipFill>
        <p:spPr bwMode="auto">
          <a:xfrm>
            <a:off x="323528" y="260648"/>
            <a:ext cx="2311674" cy="2304256"/>
          </a:xfrm>
          <a:prstGeom prst="rect">
            <a:avLst/>
          </a:prstGeom>
          <a:noFill/>
          <a:ln>
            <a:solidFill>
              <a:schemeClr val="tx2">
                <a:lumMod val="75000"/>
              </a:schemeClr>
            </a:solidFill>
          </a:ln>
        </p:spPr>
      </p:pic>
      <p:sp>
        <p:nvSpPr>
          <p:cNvPr id="9" name="Прямоугольник 8"/>
          <p:cNvSpPr/>
          <p:nvPr/>
        </p:nvSpPr>
        <p:spPr>
          <a:xfrm>
            <a:off x="755576" y="2636912"/>
            <a:ext cx="1433406" cy="461665"/>
          </a:xfrm>
          <a:prstGeom prst="rect">
            <a:avLst/>
          </a:prstGeom>
        </p:spPr>
        <p:txBody>
          <a:bodyPr wrap="none">
            <a:spAutoFit/>
          </a:bodyPr>
          <a:lstStyle/>
          <a:p>
            <a:r>
              <a:rPr lang="ru-RU" sz="2400" b="1" dirty="0" smtClean="0"/>
              <a:t>Алан Лок</a:t>
            </a:r>
          </a:p>
        </p:txBody>
      </p:sp>
    </p:spTree>
  </p:cSld>
  <p:clrMapOvr>
    <a:masterClrMapping/>
  </p:clrMapOvr>
  <p:transition advTm="12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188640"/>
            <a:ext cx="5544616" cy="830997"/>
          </a:xfrm>
          <a:prstGeom prst="rect">
            <a:avLst/>
          </a:prstGeom>
        </p:spPr>
        <p:txBody>
          <a:bodyPr wrap="square">
            <a:spAutoFit/>
          </a:bodyPr>
          <a:lstStyle/>
          <a:p>
            <a:pPr algn="ctr"/>
            <a:r>
              <a:rPr lang="ru-RU" sz="2400" b="1" dirty="0" smtClean="0"/>
              <a:t>Художник, который не может видеть собственное искусство</a:t>
            </a:r>
          </a:p>
        </p:txBody>
      </p:sp>
      <p:pic>
        <p:nvPicPr>
          <p:cNvPr id="61444" name="Picture 4" descr="http://www.enpolitik.com/files/uploads/00%281%29.jpg"/>
          <p:cNvPicPr>
            <a:picLocks noChangeAspect="1" noChangeArrowheads="1"/>
          </p:cNvPicPr>
          <p:nvPr/>
        </p:nvPicPr>
        <p:blipFill>
          <a:blip r:embed="rId2" cstate="print"/>
          <a:srcRect/>
          <a:stretch>
            <a:fillRect/>
          </a:stretch>
        </p:blipFill>
        <p:spPr bwMode="auto">
          <a:xfrm>
            <a:off x="395536" y="1556792"/>
            <a:ext cx="3498149" cy="4032448"/>
          </a:xfrm>
          <a:prstGeom prst="rect">
            <a:avLst/>
          </a:prstGeom>
          <a:noFill/>
          <a:ln>
            <a:solidFill>
              <a:schemeClr val="tx2">
                <a:lumMod val="75000"/>
              </a:schemeClr>
            </a:solidFill>
          </a:ln>
        </p:spPr>
      </p:pic>
      <p:sp>
        <p:nvSpPr>
          <p:cNvPr id="5" name="Прямоугольник 4"/>
          <p:cNvSpPr/>
          <p:nvPr/>
        </p:nvSpPr>
        <p:spPr>
          <a:xfrm>
            <a:off x="899592" y="5661248"/>
            <a:ext cx="2531912" cy="830997"/>
          </a:xfrm>
          <a:prstGeom prst="rect">
            <a:avLst/>
          </a:prstGeom>
        </p:spPr>
        <p:txBody>
          <a:bodyPr wrap="none">
            <a:spAutoFit/>
          </a:bodyPr>
          <a:lstStyle/>
          <a:p>
            <a:pPr algn="ctr"/>
            <a:r>
              <a:rPr lang="ru-RU" sz="2400" b="1" dirty="0" smtClean="0"/>
              <a:t>Эшреф Армаган </a:t>
            </a:r>
          </a:p>
          <a:p>
            <a:pPr algn="ctr"/>
            <a:r>
              <a:rPr lang="ru-RU" sz="2400" b="1" dirty="0" smtClean="0"/>
              <a:t>слепой художник</a:t>
            </a:r>
          </a:p>
        </p:txBody>
      </p:sp>
      <p:pic>
        <p:nvPicPr>
          <p:cNvPr id="61448" name="Picture 8" descr="http://okoris.ru/files/images/armagan1.jpg"/>
          <p:cNvPicPr>
            <a:picLocks noChangeAspect="1" noChangeArrowheads="1"/>
          </p:cNvPicPr>
          <p:nvPr/>
        </p:nvPicPr>
        <p:blipFill>
          <a:blip r:embed="rId3" cstate="print"/>
          <a:srcRect/>
          <a:stretch>
            <a:fillRect/>
          </a:stretch>
        </p:blipFill>
        <p:spPr bwMode="auto">
          <a:xfrm>
            <a:off x="4572000" y="1052736"/>
            <a:ext cx="3672408" cy="2561505"/>
          </a:xfrm>
          <a:prstGeom prst="rect">
            <a:avLst/>
          </a:prstGeom>
          <a:noFill/>
          <a:ln>
            <a:solidFill>
              <a:schemeClr val="tx2">
                <a:lumMod val="75000"/>
              </a:schemeClr>
            </a:solidFill>
          </a:ln>
        </p:spPr>
      </p:pic>
      <p:pic>
        <p:nvPicPr>
          <p:cNvPr id="61450" name="Picture 10" descr="http://www.turkishpaintings.com/content/mod_images/painters/works/large/z_esref_04.jpg"/>
          <p:cNvPicPr>
            <a:picLocks noChangeAspect="1" noChangeArrowheads="1"/>
          </p:cNvPicPr>
          <p:nvPr/>
        </p:nvPicPr>
        <p:blipFill>
          <a:blip r:embed="rId4" cstate="print"/>
          <a:srcRect/>
          <a:stretch>
            <a:fillRect/>
          </a:stretch>
        </p:blipFill>
        <p:spPr bwMode="auto">
          <a:xfrm>
            <a:off x="4572000" y="3708212"/>
            <a:ext cx="3676478" cy="2601108"/>
          </a:xfrm>
          <a:prstGeom prst="rect">
            <a:avLst/>
          </a:prstGeom>
          <a:noFill/>
          <a:ln>
            <a:solidFill>
              <a:schemeClr val="tx2">
                <a:lumMod val="75000"/>
              </a:schemeClr>
            </a:solidFill>
          </a:ln>
        </p:spPr>
      </p:pic>
      <p:sp>
        <p:nvSpPr>
          <p:cNvPr id="9" name="Прямоугольник 8"/>
          <p:cNvSpPr/>
          <p:nvPr/>
        </p:nvSpPr>
        <p:spPr>
          <a:xfrm>
            <a:off x="4572000" y="6396335"/>
            <a:ext cx="3946401" cy="461665"/>
          </a:xfrm>
          <a:prstGeom prst="rect">
            <a:avLst/>
          </a:prstGeom>
        </p:spPr>
        <p:txBody>
          <a:bodyPr wrap="none">
            <a:spAutoFit/>
          </a:bodyPr>
          <a:lstStyle/>
          <a:p>
            <a:pPr algn="ctr"/>
            <a:r>
              <a:rPr lang="ru-RU" sz="2400" b="1" dirty="0" smtClean="0"/>
              <a:t>Картины Эшрефа Армагана </a:t>
            </a:r>
          </a:p>
        </p:txBody>
      </p:sp>
    </p:spTree>
  </p:cSld>
  <p:clrMapOvr>
    <a:masterClrMapping/>
  </p:clrMapOvr>
  <p:transition advTm="12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692696"/>
            <a:ext cx="8604448" cy="6001643"/>
          </a:xfrm>
          <a:prstGeom prst="rect">
            <a:avLst/>
          </a:prstGeom>
        </p:spPr>
        <p:txBody>
          <a:bodyPr wrap="square">
            <a:spAutoFit/>
          </a:bodyPr>
          <a:lstStyle/>
          <a:p>
            <a:pPr algn="ctr"/>
            <a:r>
              <a:rPr lang="ru-RU" sz="2400" b="1" dirty="0" smtClean="0"/>
              <a:t>Эшреф Армаган родился в 1953 году в Стамбуле. Однако, во время родов он получил серьёзные травмы. Мало того, что семья была очень бедной, так ещё и его глаза нельзя было даже назвать глазами. Один был размером с маленькую горошину, а второй и вовсе не работал. Несмотря на это, Армаган был очень любопытным малышом. Желая исследовать мир, он начал трогать всё, что попадало ему в руки, и, в конце концов, стал рисовать. Начиная с шести лет, он прошёл путь от бабочек и цветных карандашей до портретов и масляных красок. Работая в полной тишине, Армаган визуализирует изображение, а затем делает наброски с помощью стилуса Брайля. Затем он проверяет карандашный набросок, исследуя его чувствительной левой рукой. После этого, он использует свои пальцы и краску, чтобы рисовать невероятные шедевры. Картины Армагана выставлялись в Нидерландах, Чехии, США и Китае</a:t>
            </a:r>
          </a:p>
        </p:txBody>
      </p:sp>
    </p:spTree>
  </p:cSld>
  <p:clrMapOvr>
    <a:masterClrMapping/>
  </p:clrMapOvr>
  <p:transition advTm="12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7904" y="332656"/>
            <a:ext cx="5436096" cy="6370975"/>
          </a:xfrm>
          <a:prstGeom prst="rect">
            <a:avLst/>
          </a:prstGeom>
        </p:spPr>
        <p:txBody>
          <a:bodyPr wrap="square">
            <a:spAutoFit/>
          </a:bodyPr>
          <a:lstStyle/>
          <a:p>
            <a:pPr algn="ctr"/>
            <a:r>
              <a:rPr lang="ru-RU" sz="2400" b="1" dirty="0" smtClean="0"/>
              <a:t>Андреа Боччели родился в 1958 году в Италии. Проблемы со зрением начались у него с самого рождения, а к 12 годам он полностью ослеп. Несмотря на это, он хорошо учился, окончил юридический факультет и получил степень доктора юриспруденции. Затем начал серьезно заниматься пением, прошел мастер-класс у выдающегося тенора Франко Корелли, зарабатывая деньги на жизнь игрой на фортепиано в различных группах. Первый успех пришел к Бочелли в 1992 г. после исполнения песни дуэтом с Паваротти. Сейчас он один из самых знаменитых и востребованных мировых певцов</a:t>
            </a:r>
            <a:endParaRPr lang="ru-RU" dirty="0"/>
          </a:p>
        </p:txBody>
      </p:sp>
      <p:pic>
        <p:nvPicPr>
          <p:cNvPr id="63492" name="Picture 4" descr="http://wallsdesk.com/wp-content/uploads/2016/11/Pictures-of-andrea-bocelli.jpg"/>
          <p:cNvPicPr>
            <a:picLocks noChangeAspect="1" noChangeArrowheads="1"/>
          </p:cNvPicPr>
          <p:nvPr/>
        </p:nvPicPr>
        <p:blipFill>
          <a:blip r:embed="rId2" cstate="print"/>
          <a:srcRect l="18418" r="19439"/>
          <a:stretch>
            <a:fillRect/>
          </a:stretch>
        </p:blipFill>
        <p:spPr bwMode="auto">
          <a:xfrm>
            <a:off x="107504" y="980728"/>
            <a:ext cx="3645715" cy="3912475"/>
          </a:xfrm>
          <a:prstGeom prst="rect">
            <a:avLst/>
          </a:prstGeom>
          <a:noFill/>
          <a:ln>
            <a:solidFill>
              <a:schemeClr val="tx2">
                <a:lumMod val="75000"/>
              </a:schemeClr>
            </a:solidFill>
          </a:ln>
        </p:spPr>
      </p:pic>
      <p:sp>
        <p:nvSpPr>
          <p:cNvPr id="5" name="Прямоугольник 4"/>
          <p:cNvSpPr/>
          <p:nvPr/>
        </p:nvSpPr>
        <p:spPr>
          <a:xfrm>
            <a:off x="323528" y="5013176"/>
            <a:ext cx="3305713" cy="1200329"/>
          </a:xfrm>
          <a:prstGeom prst="rect">
            <a:avLst/>
          </a:prstGeom>
        </p:spPr>
        <p:txBody>
          <a:bodyPr wrap="none">
            <a:spAutoFit/>
          </a:bodyPr>
          <a:lstStyle/>
          <a:p>
            <a:pPr algn="ctr"/>
            <a:r>
              <a:rPr lang="ru-RU" sz="2400" b="1" dirty="0" smtClean="0"/>
              <a:t>Андреа Боччели –</a:t>
            </a:r>
          </a:p>
          <a:p>
            <a:pPr algn="ctr"/>
            <a:r>
              <a:rPr lang="ru-RU" sz="2400" b="1" dirty="0" smtClean="0"/>
              <a:t> оперный итальянский </a:t>
            </a:r>
          </a:p>
          <a:p>
            <a:pPr algn="ctr"/>
            <a:r>
              <a:rPr lang="ru-RU" sz="2400" b="1" dirty="0" smtClean="0"/>
              <a:t>певец </a:t>
            </a:r>
          </a:p>
        </p:txBody>
      </p:sp>
    </p:spTree>
  </p:cSld>
  <p:clrMapOvr>
    <a:masterClrMapping/>
  </p:clrMapOvr>
  <p:transition advTm="12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4788024" cy="1162050"/>
          </a:xfrm>
        </p:spPr>
        <p:txBody>
          <a:bodyPr>
            <a:noAutofit/>
          </a:bodyPr>
          <a:lstStyle/>
          <a:p>
            <a:pPr algn="just"/>
            <a:r>
              <a:rPr lang="ru-RU" sz="2200" dirty="0" err="1" smtClean="0">
                <a:latin typeface="+mn-lt"/>
                <a:ea typeface="+mn-ea"/>
                <a:cs typeface="+mn-cs"/>
              </a:rPr>
              <a:t>Скучас</a:t>
            </a:r>
            <a:r>
              <a:rPr lang="ru-RU" sz="2200" dirty="0" smtClean="0">
                <a:latin typeface="+mn-lt"/>
                <a:ea typeface="+mn-ea"/>
                <a:cs typeface="+mn-cs"/>
              </a:rPr>
              <a:t> К.П. Спорт – эффективная мера социализации инвалидов / К.П. </a:t>
            </a:r>
            <a:r>
              <a:rPr lang="ru-RU" sz="2200" dirty="0" err="1" smtClean="0">
                <a:latin typeface="+mn-lt"/>
                <a:ea typeface="+mn-ea"/>
                <a:cs typeface="+mn-cs"/>
              </a:rPr>
              <a:t>Скучас</a:t>
            </a:r>
            <a:r>
              <a:rPr lang="ru-RU" sz="2200" dirty="0" smtClean="0">
                <a:latin typeface="+mn-lt"/>
                <a:ea typeface="+mn-ea"/>
                <a:cs typeface="+mn-cs"/>
              </a:rPr>
              <a:t> // Социологические исследования. – 2013. –  №9. - С. 149-152 </a:t>
            </a:r>
          </a:p>
        </p:txBody>
      </p:sp>
      <p:sp>
        <p:nvSpPr>
          <p:cNvPr id="4" name="Текст 3"/>
          <p:cNvSpPr>
            <a:spLocks noGrp="1"/>
          </p:cNvSpPr>
          <p:nvPr>
            <p:ph type="body" sz="half" idx="2"/>
          </p:nvPr>
        </p:nvSpPr>
        <p:spPr>
          <a:xfrm>
            <a:off x="0" y="1916833"/>
            <a:ext cx="4788024" cy="4941168"/>
          </a:xfrm>
        </p:spPr>
        <p:txBody>
          <a:bodyPr>
            <a:normAutofit/>
          </a:bodyPr>
          <a:lstStyle/>
          <a:p>
            <a:pPr algn="just"/>
            <a:r>
              <a:rPr lang="ru-RU" sz="2200" b="1" dirty="0" smtClean="0"/>
              <a:t>В статье К.П. </a:t>
            </a:r>
            <a:r>
              <a:rPr lang="ru-RU" sz="2200" b="1" dirty="0" err="1" smtClean="0"/>
              <a:t>Скучас</a:t>
            </a:r>
            <a:r>
              <a:rPr lang="ru-RU" sz="2200" b="1" dirty="0" smtClean="0"/>
              <a:t> «Спорт – эффективная мера социализации инвалидов» на основе социологического исследования в Литве осуществлен анализ возможностей социализации инвалидов, занимающихся и не занимающихся спортом. </a:t>
            </a:r>
            <a:r>
              <a:rPr lang="ru-RU" sz="2200" b="1" dirty="0" err="1" smtClean="0"/>
              <a:t>Возможности социализации обсуждаются на уровне жизненного качества социальных агентов и препятствий для социализации занимающихся и не занимающихся спортом</a:t>
            </a:r>
          </a:p>
        </p:txBody>
      </p:sp>
      <p:pic>
        <p:nvPicPr>
          <p:cNvPr id="11" name="Picture 4" descr="C:\Documents and Settings\stroeva_om\Рабочий стол\скан Еглевская\1 - 0012.jpg"/>
          <p:cNvPicPr>
            <a:picLocks noGrp="1" noChangeAspect="1" noChangeArrowheads="1"/>
          </p:cNvPicPr>
          <p:nvPr>
            <p:ph idx="1"/>
          </p:nvPr>
        </p:nvPicPr>
        <p:blipFill>
          <a:blip r:embed="rId2" cstate="print"/>
          <a:srcRect l="1674" t="1220" r="21336" b="18293"/>
          <a:stretch>
            <a:fillRect/>
          </a:stretch>
        </p:blipFill>
        <p:spPr bwMode="auto">
          <a:xfrm>
            <a:off x="5243074" y="285728"/>
            <a:ext cx="3285823" cy="4714908"/>
          </a:xfrm>
          <a:prstGeom prst="rect">
            <a:avLst/>
          </a:prstGeom>
          <a:noFill/>
          <a:ln>
            <a:solidFill>
              <a:schemeClr val="tx2">
                <a:lumMod val="75000"/>
              </a:schemeClr>
            </a:solidFill>
          </a:ln>
        </p:spPr>
      </p:pic>
      <p:pic>
        <p:nvPicPr>
          <p:cNvPr id="2051" name="Picture 3" descr="C:\Documents and Settings\stroeva_om\Рабочий стол\скан Еглевская\1 - 0013.jpg"/>
          <p:cNvPicPr>
            <a:picLocks noChangeAspect="1" noChangeArrowheads="1"/>
          </p:cNvPicPr>
          <p:nvPr/>
        </p:nvPicPr>
        <p:blipFill>
          <a:blip r:embed="rId3" cstate="print"/>
          <a:srcRect l="26150" t="21296" r="6168" b="3611"/>
          <a:stretch>
            <a:fillRect/>
          </a:stretch>
        </p:blipFill>
        <p:spPr bwMode="auto">
          <a:xfrm>
            <a:off x="5572132" y="1714488"/>
            <a:ext cx="3286148" cy="5003907"/>
          </a:xfrm>
          <a:prstGeom prst="rect">
            <a:avLst/>
          </a:prstGeom>
          <a:noFill/>
          <a:ln>
            <a:solidFill>
              <a:schemeClr val="tx2">
                <a:lumMod val="75000"/>
              </a:schemeClr>
            </a:solidFill>
          </a:ln>
        </p:spPr>
      </p:pic>
    </p:spTree>
  </p:cSld>
  <p:clrMapOvr>
    <a:masterClrMapping/>
  </p:clrMapOvr>
  <p:transition advTm="12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692696"/>
            <a:ext cx="4572000" cy="5632311"/>
          </a:xfrm>
          <a:prstGeom prst="rect">
            <a:avLst/>
          </a:prstGeom>
        </p:spPr>
        <p:txBody>
          <a:bodyPr>
            <a:spAutoFit/>
          </a:bodyPr>
          <a:lstStyle/>
          <a:p>
            <a:pPr algn="ctr"/>
            <a:r>
              <a:rPr lang="ru-RU" sz="2400" b="1" dirty="0" smtClean="0"/>
              <a:t>Очень часто люди с ограниченными физическими возможностями могут достигнуть большего, чем совершенно здоровые люди. Уже много лет проводятся различные спортивные соревнования для инвалидов и специальные Олимпийские игры. И инвалиды-спортсмены часто показывают результаты, которые далеко не каждый здоровый человек может достичь даже упорными тренировками! </a:t>
            </a:r>
          </a:p>
        </p:txBody>
      </p:sp>
      <p:pic>
        <p:nvPicPr>
          <p:cNvPr id="58370" name="Picture 2" descr="http://vse-o-sochi.ru/uploads/posts/2013-06/1370534325_4526aaa10b78616cbe8e667e798fe390.jpg"/>
          <p:cNvPicPr>
            <a:picLocks noChangeAspect="1" noChangeArrowheads="1"/>
          </p:cNvPicPr>
          <p:nvPr/>
        </p:nvPicPr>
        <p:blipFill>
          <a:blip r:embed="rId2" cstate="print"/>
          <a:srcRect/>
          <a:stretch>
            <a:fillRect/>
          </a:stretch>
        </p:blipFill>
        <p:spPr bwMode="auto">
          <a:xfrm>
            <a:off x="251520" y="620688"/>
            <a:ext cx="3960440" cy="2633693"/>
          </a:xfrm>
          <a:prstGeom prst="rect">
            <a:avLst/>
          </a:prstGeom>
          <a:noFill/>
          <a:ln>
            <a:solidFill>
              <a:schemeClr val="tx2">
                <a:lumMod val="75000"/>
              </a:schemeClr>
            </a:solidFill>
          </a:ln>
        </p:spPr>
      </p:pic>
      <p:pic>
        <p:nvPicPr>
          <p:cNvPr id="58372" name="Picture 4" descr="http://www.pro-invalidov.ru/uploads/posts/2016-09/1472733229_rossiyskie-paraolimpiycy-ne-edut-na-olimpiadu.jpg"/>
          <p:cNvPicPr>
            <a:picLocks noChangeAspect="1" noChangeArrowheads="1"/>
          </p:cNvPicPr>
          <p:nvPr/>
        </p:nvPicPr>
        <p:blipFill>
          <a:blip r:embed="rId3" cstate="print"/>
          <a:srcRect/>
          <a:stretch>
            <a:fillRect/>
          </a:stretch>
        </p:blipFill>
        <p:spPr bwMode="auto">
          <a:xfrm>
            <a:off x="251520" y="3717032"/>
            <a:ext cx="3960440" cy="2635216"/>
          </a:xfrm>
          <a:prstGeom prst="rect">
            <a:avLst/>
          </a:prstGeom>
          <a:noFill/>
          <a:ln>
            <a:solidFill>
              <a:schemeClr val="tx2">
                <a:lumMod val="75000"/>
              </a:schemeClr>
            </a:solidFill>
          </a:ln>
        </p:spPr>
      </p:pic>
    </p:spTree>
  </p:cSld>
  <p:clrMapOvr>
    <a:masterClrMapping/>
  </p:clrMapOvr>
  <p:transition advTm="12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32040" y="188640"/>
            <a:ext cx="4211960" cy="6740307"/>
          </a:xfrm>
          <a:prstGeom prst="rect">
            <a:avLst/>
          </a:prstGeom>
        </p:spPr>
        <p:txBody>
          <a:bodyPr wrap="square">
            <a:spAutoFit/>
          </a:bodyPr>
          <a:lstStyle/>
          <a:p>
            <a:pPr algn="ctr"/>
            <a:r>
              <a:rPr lang="ru-RU" sz="2400" b="1" dirty="0" smtClean="0"/>
              <a:t>Кроме Олимпийских игр есть еще и «Олимпиада номер два» – Паралимпиада. Это спортивные соревнования между инвалидами и спортсменами с ограниченными физическими возможностями.</a:t>
            </a:r>
          </a:p>
          <a:p>
            <a:pPr algn="ctr"/>
            <a:r>
              <a:rPr lang="ru-RU" sz="2400" b="1" dirty="0" smtClean="0"/>
              <a:t>Паралимпийская эмблема состоит из трех полусфер красного, синего и зеленого цветов. Они называются агитосы – от латинского </a:t>
            </a:r>
            <a:r>
              <a:rPr lang="en-US" sz="2400" b="1" dirty="0" smtClean="0"/>
              <a:t>agito </a:t>
            </a:r>
            <a:r>
              <a:rPr lang="ru-RU" sz="2400" b="1" dirty="0" smtClean="0"/>
              <a:t>– «приводить в движение, двигать». Эмблема символизирует Разум, Тело и Дух</a:t>
            </a:r>
          </a:p>
        </p:txBody>
      </p:sp>
      <p:pic>
        <p:nvPicPr>
          <p:cNvPr id="66566" name="Picture 6" descr="http://sportschool-u.centerstart.ru/sites/sportschool-u.centerstart.ru/files/vidy_sporta.jpg"/>
          <p:cNvPicPr>
            <a:picLocks noChangeAspect="1" noChangeArrowheads="1"/>
          </p:cNvPicPr>
          <p:nvPr/>
        </p:nvPicPr>
        <p:blipFill>
          <a:blip r:embed="rId2" cstate="print"/>
          <a:srcRect/>
          <a:stretch>
            <a:fillRect/>
          </a:stretch>
        </p:blipFill>
        <p:spPr bwMode="auto">
          <a:xfrm>
            <a:off x="323528" y="260648"/>
            <a:ext cx="4499992" cy="3212397"/>
          </a:xfrm>
          <a:prstGeom prst="rect">
            <a:avLst/>
          </a:prstGeom>
          <a:noFill/>
          <a:ln>
            <a:solidFill>
              <a:schemeClr val="tx2">
                <a:lumMod val="75000"/>
              </a:schemeClr>
            </a:solidFill>
          </a:ln>
        </p:spPr>
      </p:pic>
      <p:sp>
        <p:nvSpPr>
          <p:cNvPr id="66568" name="AutoShape 8" descr="https://www.officeplankton.com.ua/wp-content/uploads/2014/03/ceremoniya-otkrytiya-zimnih-paralimpijskih-igr-v-sochi2014_2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66569" name="Picture 9" descr="C:\Documents and Settings\lisavchova_na\Рабочий стол\ceremoniya-otkrytiya-zimnih-paralimpijskih-igr-v-sochi2014_28.jpg"/>
          <p:cNvPicPr>
            <a:picLocks noChangeAspect="1" noChangeArrowheads="1"/>
          </p:cNvPicPr>
          <p:nvPr/>
        </p:nvPicPr>
        <p:blipFill>
          <a:blip r:embed="rId3" cstate="print"/>
          <a:srcRect/>
          <a:stretch>
            <a:fillRect/>
          </a:stretch>
        </p:blipFill>
        <p:spPr bwMode="auto">
          <a:xfrm>
            <a:off x="323528" y="3676978"/>
            <a:ext cx="4536504" cy="2920374"/>
          </a:xfrm>
          <a:prstGeom prst="rect">
            <a:avLst/>
          </a:prstGeom>
          <a:noFill/>
          <a:ln>
            <a:solidFill>
              <a:schemeClr val="tx2">
                <a:lumMod val="75000"/>
              </a:schemeClr>
            </a:solidFill>
          </a:ln>
        </p:spPr>
      </p:pic>
      <p:sp>
        <p:nvSpPr>
          <p:cNvPr id="13314" name="AutoShape 2" descr="https://myslide.ru/documents_2/550f7cfe1bf63bd2ae67eebee6b6e47c/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Tree>
  </p:cSld>
  <p:clrMapOvr>
    <a:masterClrMapping/>
  </p:clrMapOvr>
  <p:transition advTm="12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kublog.ru/uploads/images/topic/2014/03/04/44ef4f3397_1000.jpg"/>
          <p:cNvPicPr>
            <a:picLocks noChangeAspect="1" noChangeArrowheads="1"/>
          </p:cNvPicPr>
          <p:nvPr/>
        </p:nvPicPr>
        <p:blipFill>
          <a:blip r:embed="rId2" cstate="print"/>
          <a:srcRect l="52419" t="22862" r="835" b="46654"/>
          <a:stretch>
            <a:fillRect/>
          </a:stretch>
        </p:blipFill>
        <p:spPr bwMode="auto">
          <a:xfrm>
            <a:off x="4716016" y="1484784"/>
            <a:ext cx="4274494" cy="1728191"/>
          </a:xfrm>
          <a:prstGeom prst="rect">
            <a:avLst/>
          </a:prstGeom>
          <a:noFill/>
          <a:ln>
            <a:solidFill>
              <a:schemeClr val="tx2">
                <a:lumMod val="75000"/>
              </a:schemeClr>
            </a:solidFill>
          </a:ln>
        </p:spPr>
      </p:pic>
      <p:sp>
        <p:nvSpPr>
          <p:cNvPr id="3" name="Прямоугольник 2"/>
          <p:cNvSpPr/>
          <p:nvPr/>
        </p:nvSpPr>
        <p:spPr>
          <a:xfrm>
            <a:off x="1579450" y="476672"/>
            <a:ext cx="5985100" cy="461665"/>
          </a:xfrm>
          <a:prstGeom prst="rect">
            <a:avLst/>
          </a:prstGeom>
        </p:spPr>
        <p:txBody>
          <a:bodyPr wrap="none">
            <a:spAutoFit/>
          </a:bodyPr>
          <a:lstStyle/>
          <a:p>
            <a:r>
              <a:rPr lang="ru-RU" sz="2400" b="1" dirty="0" smtClean="0"/>
              <a:t>Олимпийские и паралимпийские ценности</a:t>
            </a:r>
          </a:p>
        </p:txBody>
      </p:sp>
      <p:sp>
        <p:nvSpPr>
          <p:cNvPr id="4" name="Прямоугольник 3"/>
          <p:cNvSpPr/>
          <p:nvPr/>
        </p:nvSpPr>
        <p:spPr>
          <a:xfrm>
            <a:off x="5652120" y="3645024"/>
            <a:ext cx="1971886" cy="2677656"/>
          </a:xfrm>
          <a:prstGeom prst="rect">
            <a:avLst/>
          </a:prstGeom>
        </p:spPr>
        <p:txBody>
          <a:bodyPr wrap="none">
            <a:spAutoFit/>
          </a:bodyPr>
          <a:lstStyle/>
          <a:p>
            <a:pPr algn="ctr"/>
            <a:r>
              <a:rPr lang="ru-RU" sz="2400" b="1" dirty="0" smtClean="0"/>
              <a:t>Смелость</a:t>
            </a:r>
          </a:p>
          <a:p>
            <a:pPr algn="ctr"/>
            <a:endParaRPr lang="ru-RU" sz="2400" b="1" dirty="0" smtClean="0"/>
          </a:p>
          <a:p>
            <a:pPr algn="ctr"/>
            <a:r>
              <a:rPr lang="ru-RU" sz="2400" b="1" dirty="0" smtClean="0"/>
              <a:t>Равенство</a:t>
            </a:r>
          </a:p>
          <a:p>
            <a:pPr algn="ctr"/>
            <a:endParaRPr lang="ru-RU" sz="2400" b="1" dirty="0" smtClean="0"/>
          </a:p>
          <a:p>
            <a:pPr algn="ctr"/>
            <a:r>
              <a:rPr lang="ru-RU" sz="2400" b="1" dirty="0" smtClean="0"/>
              <a:t>Решимость</a:t>
            </a:r>
          </a:p>
          <a:p>
            <a:pPr algn="ctr"/>
            <a:endParaRPr lang="ru-RU" sz="2400" b="1" dirty="0" smtClean="0"/>
          </a:p>
          <a:p>
            <a:pPr algn="ctr"/>
            <a:r>
              <a:rPr lang="ru-RU" sz="2400" b="1" dirty="0" smtClean="0"/>
              <a:t>Вдохновение</a:t>
            </a:r>
          </a:p>
        </p:txBody>
      </p:sp>
      <p:sp>
        <p:nvSpPr>
          <p:cNvPr id="5" name="Прямоугольник 4"/>
          <p:cNvSpPr/>
          <p:nvPr/>
        </p:nvSpPr>
        <p:spPr>
          <a:xfrm>
            <a:off x="323528" y="3789040"/>
            <a:ext cx="4104456" cy="2308324"/>
          </a:xfrm>
          <a:prstGeom prst="rect">
            <a:avLst/>
          </a:prstGeom>
        </p:spPr>
        <p:txBody>
          <a:bodyPr wrap="square">
            <a:spAutoFit/>
          </a:bodyPr>
          <a:lstStyle/>
          <a:p>
            <a:pPr algn="ctr"/>
            <a:r>
              <a:rPr lang="ru-RU" sz="2400" b="1" dirty="0" smtClean="0"/>
              <a:t>Дружба</a:t>
            </a:r>
          </a:p>
          <a:p>
            <a:pPr algn="ctr"/>
            <a:endParaRPr lang="ru-RU" sz="2400" b="1" dirty="0" smtClean="0"/>
          </a:p>
          <a:p>
            <a:pPr algn="ctr"/>
            <a:r>
              <a:rPr lang="ru-RU" sz="2400" b="1" dirty="0" smtClean="0"/>
              <a:t>Совершенство</a:t>
            </a:r>
          </a:p>
          <a:p>
            <a:pPr algn="ctr"/>
            <a:endParaRPr lang="ru-RU" sz="2400" b="1" dirty="0" smtClean="0"/>
          </a:p>
          <a:p>
            <a:pPr algn="ctr"/>
            <a:r>
              <a:rPr lang="ru-RU" sz="2400" b="1" dirty="0" smtClean="0"/>
              <a:t>Уважение </a:t>
            </a:r>
          </a:p>
          <a:p>
            <a:pPr algn="ctr"/>
            <a:endParaRPr lang="ru-RU" sz="2400" b="1" dirty="0" smtClean="0"/>
          </a:p>
        </p:txBody>
      </p:sp>
      <p:pic>
        <p:nvPicPr>
          <p:cNvPr id="6" name="Picture 2" descr="http://www.kublog.ru/uploads/images/topic/2014/03/04/44ef4f3397_1000.jpg"/>
          <p:cNvPicPr>
            <a:picLocks noChangeAspect="1" noChangeArrowheads="1"/>
          </p:cNvPicPr>
          <p:nvPr/>
        </p:nvPicPr>
        <p:blipFill>
          <a:blip r:embed="rId2" cstate="print"/>
          <a:srcRect t="22862" r="55586" b="46654"/>
          <a:stretch>
            <a:fillRect/>
          </a:stretch>
        </p:blipFill>
        <p:spPr bwMode="auto">
          <a:xfrm>
            <a:off x="395536" y="1484784"/>
            <a:ext cx="4061251" cy="1728192"/>
          </a:xfrm>
          <a:prstGeom prst="rect">
            <a:avLst/>
          </a:prstGeom>
          <a:noFill/>
          <a:ln>
            <a:solidFill>
              <a:schemeClr val="tx2">
                <a:lumMod val="75000"/>
              </a:schemeClr>
            </a:solidFill>
          </a:ln>
        </p:spPr>
      </p:pic>
    </p:spTree>
  </p:cSld>
  <p:clrMapOvr>
    <a:masterClrMapping/>
  </p:clrMapOvr>
  <p:transition advTm="12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5157192"/>
            <a:ext cx="8496944" cy="1569660"/>
          </a:xfrm>
          <a:prstGeom prst="rect">
            <a:avLst/>
          </a:prstGeom>
        </p:spPr>
        <p:txBody>
          <a:bodyPr wrap="square">
            <a:spAutoFit/>
          </a:bodyPr>
          <a:lstStyle/>
          <a:p>
            <a:pPr algn="ctr"/>
            <a:r>
              <a:rPr lang="ru-RU" sz="2400" b="1" dirty="0" smtClean="0"/>
              <a:t>Паралимпийский девиз звучит так: «Дух в движении».</a:t>
            </a:r>
          </a:p>
          <a:p>
            <a:pPr algn="ctr"/>
            <a:r>
              <a:rPr lang="ru-RU" sz="2400" b="1" dirty="0" smtClean="0"/>
              <a:t>Он ярко и точно подчеркивает силу воли к победе спортсменов-паралимпийце, которая вдохновляет и восхищает весь мир</a:t>
            </a:r>
          </a:p>
        </p:txBody>
      </p:sp>
      <p:sp>
        <p:nvSpPr>
          <p:cNvPr id="65538" name="AutoShape 2" descr="https://tengrinews.kz/userdata/news/2012/news_219085/photo_6367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65541" name="Picture 5" descr="http://neinvalid.ru/wp-content/uploads/2013/11/af70a66b4edd4f0c8a4cdbb7e3a9c583.jpg"/>
          <p:cNvPicPr>
            <a:picLocks noChangeAspect="1" noChangeArrowheads="1"/>
          </p:cNvPicPr>
          <p:nvPr/>
        </p:nvPicPr>
        <p:blipFill>
          <a:blip r:embed="rId2" cstate="print"/>
          <a:srcRect/>
          <a:stretch>
            <a:fillRect/>
          </a:stretch>
        </p:blipFill>
        <p:spPr bwMode="auto">
          <a:xfrm>
            <a:off x="1187624" y="404664"/>
            <a:ext cx="6768752" cy="4512501"/>
          </a:xfrm>
          <a:prstGeom prst="rect">
            <a:avLst/>
          </a:prstGeom>
          <a:noFill/>
          <a:ln>
            <a:solidFill>
              <a:schemeClr val="tx2">
                <a:lumMod val="75000"/>
              </a:schemeClr>
            </a:solidFill>
          </a:ln>
        </p:spPr>
      </p:pic>
    </p:spTree>
  </p:cSld>
  <p:clrMapOvr>
    <a:masterClrMapping/>
  </p:clrMapOvr>
  <p:transition advTm="12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4221088"/>
            <a:ext cx="8568952" cy="2308324"/>
          </a:xfrm>
          <a:prstGeom prst="rect">
            <a:avLst/>
          </a:prstGeom>
        </p:spPr>
        <p:txBody>
          <a:bodyPr wrap="square">
            <a:spAutoFit/>
          </a:bodyPr>
          <a:lstStyle/>
          <a:p>
            <a:pPr algn="ctr"/>
            <a:r>
              <a:rPr lang="ru-RU" sz="2400" b="1" dirty="0" smtClean="0"/>
              <a:t>Знаменитые паралимпийцы России активно занимаются общественной работой, помогая таким же детям, как и они сами, поверить в себя и свои силы. Они имеют несколько государственных наград за свои достижения. За свою деятельность многие были  удостоены лауреата премии «Возвращение в жизнь»</a:t>
            </a:r>
          </a:p>
        </p:txBody>
      </p:sp>
      <p:pic>
        <p:nvPicPr>
          <p:cNvPr id="4" name="Picture 4" descr="http://www.s.go8212.ru/section/newsIconCis2/upload/images/news/icon/1349187525_666747_31_14707773781.jpg"/>
          <p:cNvPicPr>
            <a:picLocks noChangeAspect="1" noChangeArrowheads="1"/>
          </p:cNvPicPr>
          <p:nvPr/>
        </p:nvPicPr>
        <p:blipFill>
          <a:blip r:embed="rId2" cstate="print"/>
          <a:srcRect r="10565"/>
          <a:stretch>
            <a:fillRect/>
          </a:stretch>
        </p:blipFill>
        <p:spPr bwMode="auto">
          <a:xfrm>
            <a:off x="4716016" y="836711"/>
            <a:ext cx="4248472" cy="3166897"/>
          </a:xfrm>
          <a:prstGeom prst="rect">
            <a:avLst/>
          </a:prstGeom>
          <a:noFill/>
          <a:ln>
            <a:solidFill>
              <a:schemeClr val="tx2">
                <a:lumMod val="75000"/>
              </a:schemeClr>
            </a:solidFill>
          </a:ln>
        </p:spPr>
      </p:pic>
      <p:pic>
        <p:nvPicPr>
          <p:cNvPr id="5" name="Picture 2" descr="http://kvedomosti.com/uploads/posts/2016-08/putin-nameren-organizovat-v-rossii-specialnye-sorevnovaniya-dlya-paralimpiycev_1.jpeg"/>
          <p:cNvPicPr>
            <a:picLocks noChangeAspect="1" noChangeArrowheads="1"/>
          </p:cNvPicPr>
          <p:nvPr/>
        </p:nvPicPr>
        <p:blipFill>
          <a:blip r:embed="rId3" cstate="print"/>
          <a:srcRect/>
          <a:stretch>
            <a:fillRect/>
          </a:stretch>
        </p:blipFill>
        <p:spPr bwMode="auto">
          <a:xfrm>
            <a:off x="179512" y="836712"/>
            <a:ext cx="4254255" cy="3212976"/>
          </a:xfrm>
          <a:prstGeom prst="rect">
            <a:avLst/>
          </a:prstGeom>
          <a:noFill/>
          <a:ln>
            <a:solidFill>
              <a:schemeClr val="tx2">
                <a:lumMod val="75000"/>
              </a:schemeClr>
            </a:solidFill>
          </a:ln>
        </p:spPr>
      </p:pic>
    </p:spTree>
  </p:cSld>
  <p:clrMapOvr>
    <a:masterClrMapping/>
  </p:clrMapOvr>
  <p:transition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6632"/>
            <a:ext cx="9144000" cy="55399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3000" b="1" dirty="0" smtClean="0">
                <a:solidFill>
                  <a:schemeClr val="dk1"/>
                </a:solidFill>
                <a:latin typeface="Monotype Corsiva" pitchFamily="66" charset="0"/>
              </a:rPr>
              <a:t>Основные законы для инвалидов в Российской Федерации</a:t>
            </a:r>
          </a:p>
        </p:txBody>
      </p:sp>
      <p:sp>
        <p:nvSpPr>
          <p:cNvPr id="4" name="Прямоугольник 3"/>
          <p:cNvSpPr/>
          <p:nvPr/>
        </p:nvSpPr>
        <p:spPr>
          <a:xfrm>
            <a:off x="0" y="836712"/>
            <a:ext cx="9144000" cy="6832640"/>
          </a:xfrm>
          <a:prstGeom prst="rect">
            <a:avLst/>
          </a:prstGeom>
        </p:spPr>
        <p:txBody>
          <a:bodyPr wrap="square">
            <a:spAutoFit/>
          </a:bodyPr>
          <a:lstStyle/>
          <a:p>
            <a:pPr marL="342900" indent="-342900" algn="ctr"/>
            <a:r>
              <a:rPr lang="ru-RU" sz="2400" b="1" dirty="0" smtClean="0"/>
              <a:t>1. Федеральный закон «О внесении изменений и дополнений в статью 16 Закона РФ «Об образовании»» от 20.07.2000 №102-ФЗ</a:t>
            </a:r>
          </a:p>
          <a:p>
            <a:pPr marL="342900" indent="-342900" algn="ctr"/>
            <a:endParaRPr lang="ru-RU" sz="2400" b="1" dirty="0" smtClean="0"/>
          </a:p>
          <a:p>
            <a:pPr algn="ctr"/>
            <a:r>
              <a:rPr lang="ru-RU" sz="2400" b="1" dirty="0" smtClean="0"/>
              <a:t>2. Постановление Правительства РФ «Об утверждении порядка воспитания и обучения детей-инвалидов на дому и в негосударственных образовательных учреждениях» №861 от 18.07.1996 года </a:t>
            </a:r>
          </a:p>
          <a:p>
            <a:pPr algn="ctr"/>
            <a:endParaRPr lang="ru-RU" sz="2400" b="1" dirty="0" smtClean="0"/>
          </a:p>
          <a:p>
            <a:pPr algn="ctr"/>
            <a:r>
              <a:rPr lang="ru-RU" sz="2400" b="1" dirty="0" smtClean="0"/>
              <a:t>3. Постановление Правительства РФ «О предоставлении бесплатного социального обслуживания и платных социальных услуг государственными социальными службами» №739 от 24.06.1996 года</a:t>
            </a:r>
          </a:p>
          <a:p>
            <a:pPr algn="ctr"/>
            <a:endParaRPr lang="ru-RU" sz="2400" b="1" dirty="0" smtClean="0"/>
          </a:p>
          <a:p>
            <a:pPr algn="ctr"/>
            <a:r>
              <a:rPr lang="ru-RU" sz="2400" b="1" dirty="0" smtClean="0"/>
              <a:t>4. Указ Президента РФ «О мерах по профессиональной реабилитации и обеспечению занятости инвалидов» №394 от 25.03.1993 года</a:t>
            </a:r>
          </a:p>
          <a:p>
            <a:endParaRPr lang="ru-RU" dirty="0" smtClean="0"/>
          </a:p>
          <a:p>
            <a:endParaRPr lang="ru-RU" dirty="0" smtClean="0"/>
          </a:p>
          <a:p>
            <a:endParaRPr lang="ru-RU" dirty="0"/>
          </a:p>
        </p:txBody>
      </p:sp>
    </p:spTree>
  </p:cSld>
  <p:clrMapOvr>
    <a:masterClrMapping/>
  </p:clrMapOvr>
  <p:transition advTm="12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gcshelp.org/uploads/blog/2600/xO0lsEbzL3.jpg"/>
          <p:cNvPicPr>
            <a:picLocks noChangeAspect="1" noChangeArrowheads="1"/>
          </p:cNvPicPr>
          <p:nvPr/>
        </p:nvPicPr>
        <p:blipFill>
          <a:blip r:embed="rId2" cstate="print"/>
          <a:srcRect l="20178"/>
          <a:stretch>
            <a:fillRect/>
          </a:stretch>
        </p:blipFill>
        <p:spPr bwMode="auto">
          <a:xfrm>
            <a:off x="107504" y="548680"/>
            <a:ext cx="8928992" cy="57332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Прямоугольник 3"/>
          <p:cNvSpPr/>
          <p:nvPr/>
        </p:nvSpPr>
        <p:spPr>
          <a:xfrm>
            <a:off x="4067944" y="1412776"/>
            <a:ext cx="4896544" cy="3831818"/>
          </a:xfrm>
          <a:prstGeom prst="rect">
            <a:avLst/>
          </a:prstGeom>
        </p:spPr>
        <p:txBody>
          <a:bodyPr wrap="square">
            <a:spAutoFit/>
          </a:bodyPr>
          <a:lstStyle/>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Те, кто считает себя неудачником, - это </a:t>
            </a:r>
          </a:p>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люди, не понимающие, насколько близко к успеху находились, когда сложили руки и сдались</a:t>
            </a:r>
          </a:p>
          <a:p>
            <a:pPr algn="r"/>
            <a:endParaRPr lang="ru-RU" sz="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r"/>
            <a:endParaRPr lang="ru-RU" sz="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r"/>
            <a:endParaRPr lang="ru-RU" sz="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r"/>
            <a:endParaRPr lang="ru-RU" sz="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r"/>
            <a:endParaRPr lang="ru-RU" sz="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r"/>
            <a:r>
              <a:rPr lang="ru-RU"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Ник </a:t>
            </a:r>
            <a:r>
              <a:rPr lang="ru-RU" sz="2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Вуйчич</a:t>
            </a:r>
            <a:endParaRPr lang="ru-RU"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advTm="1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80728"/>
            <a:ext cx="4788024" cy="1162050"/>
          </a:xfrm>
        </p:spPr>
        <p:txBody>
          <a:bodyPr>
            <a:noAutofit/>
          </a:bodyPr>
          <a:lstStyle/>
          <a:p>
            <a:pPr algn="just"/>
            <a:r>
              <a:rPr lang="ru-RU" sz="2200" dirty="0" smtClean="0">
                <a:latin typeface="+mn-lt"/>
                <a:ea typeface="+mn-ea"/>
                <a:cs typeface="+mn-cs"/>
              </a:rPr>
              <a:t>С54 	Социальная работа с</a:t>
            </a:r>
            <a:br>
              <a:rPr lang="ru-RU" sz="2200" dirty="0" smtClean="0">
                <a:latin typeface="+mn-lt"/>
                <a:ea typeface="+mn-ea"/>
                <a:cs typeface="+mn-cs"/>
              </a:rPr>
            </a:br>
            <a:r>
              <a:rPr lang="ru-RU" sz="2200" dirty="0" smtClean="0">
                <a:latin typeface="+mn-lt"/>
                <a:ea typeface="+mn-ea"/>
                <a:cs typeface="+mn-cs"/>
              </a:rPr>
              <a:t>С69 инвалидами / под ред. Н.Ф. Басова // Социальная работа с </a:t>
            </a:r>
            <a:br>
              <a:rPr lang="ru-RU" sz="2200" dirty="0" smtClean="0">
                <a:latin typeface="+mn-lt"/>
                <a:ea typeface="+mn-ea"/>
                <a:cs typeface="+mn-cs"/>
              </a:rPr>
            </a:br>
            <a:r>
              <a:rPr lang="ru-RU" sz="2200" dirty="0" smtClean="0">
                <a:latin typeface="+mn-lt"/>
                <a:ea typeface="+mn-ea"/>
                <a:cs typeface="+mn-cs"/>
              </a:rPr>
              <a:t>различными группами населения: учебное пособие. – М.: </a:t>
            </a:r>
            <a:r>
              <a:rPr lang="ru-RU" sz="2200" dirty="0" err="1" smtClean="0">
                <a:latin typeface="+mn-lt"/>
                <a:ea typeface="+mn-ea"/>
                <a:cs typeface="+mn-cs"/>
              </a:rPr>
              <a:t>КноРус</a:t>
            </a:r>
            <a:r>
              <a:rPr lang="ru-RU" sz="2200" dirty="0" smtClean="0">
                <a:latin typeface="+mn-lt"/>
                <a:ea typeface="+mn-ea"/>
                <a:cs typeface="+mn-cs"/>
              </a:rPr>
              <a:t>, 2012. - 528 с.</a:t>
            </a:r>
          </a:p>
        </p:txBody>
      </p:sp>
      <p:sp>
        <p:nvSpPr>
          <p:cNvPr id="4" name="Текст 3"/>
          <p:cNvSpPr>
            <a:spLocks noGrp="1"/>
          </p:cNvSpPr>
          <p:nvPr>
            <p:ph type="body" sz="half" idx="2"/>
          </p:nvPr>
        </p:nvSpPr>
        <p:spPr>
          <a:xfrm>
            <a:off x="0" y="2348880"/>
            <a:ext cx="4788024" cy="4691063"/>
          </a:xfrm>
        </p:spPr>
        <p:txBody>
          <a:bodyPr>
            <a:normAutofit/>
          </a:bodyPr>
          <a:lstStyle/>
          <a:p>
            <a:pPr algn="just"/>
            <a:r>
              <a:rPr lang="ru-RU" sz="2200" b="1" dirty="0" smtClean="0"/>
              <a:t>В представленной вашему вниманию книге, в четвертой главе идет речь о социальной работе с инвалидами. В данном разделе подробно описаны социальная политика в отношении инвалидов, технологии социальной работы с ними, их социальное обслуживание и социальное обеспечение, </a:t>
            </a:r>
            <a:r>
              <a:rPr lang="ru-RU" sz="2200" b="1" dirty="0" err="1" smtClean="0"/>
              <a:t>гендерные</a:t>
            </a:r>
            <a:r>
              <a:rPr lang="ru-RU" sz="2200" b="1" dirty="0" smtClean="0"/>
              <a:t> аспекты социальной работы с инвалидами, а также организация их </a:t>
            </a:r>
            <a:r>
              <a:rPr lang="ru-RU" sz="2200" b="1" dirty="0" err="1" smtClean="0"/>
              <a:t>досуговой</a:t>
            </a:r>
            <a:r>
              <a:rPr lang="ru-RU" sz="2200" b="1" dirty="0" smtClean="0"/>
              <a:t> деятельности</a:t>
            </a:r>
          </a:p>
        </p:txBody>
      </p:sp>
      <p:pic>
        <p:nvPicPr>
          <p:cNvPr id="6146" name="Picture 2" descr="C:\Documents and Settings\stroeva_om\Рабочий стол\скан Еглевская\1 - 0002.jpg"/>
          <p:cNvPicPr>
            <a:picLocks noGrp="1" noChangeAspect="1" noChangeArrowheads="1"/>
          </p:cNvPicPr>
          <p:nvPr>
            <p:ph idx="1"/>
          </p:nvPr>
        </p:nvPicPr>
        <p:blipFill>
          <a:blip r:embed="rId2" cstate="print"/>
          <a:srcRect l="1320" t="217" r="31120" b="27773"/>
          <a:stretch>
            <a:fillRect/>
          </a:stretch>
        </p:blipFill>
        <p:spPr bwMode="auto">
          <a:xfrm>
            <a:off x="5072066" y="214290"/>
            <a:ext cx="2857520" cy="4214842"/>
          </a:xfrm>
          <a:prstGeom prst="rect">
            <a:avLst/>
          </a:prstGeom>
          <a:noFill/>
          <a:ln>
            <a:solidFill>
              <a:schemeClr val="tx2">
                <a:lumMod val="75000"/>
              </a:schemeClr>
            </a:solidFill>
          </a:ln>
        </p:spPr>
      </p:pic>
      <p:pic>
        <p:nvPicPr>
          <p:cNvPr id="6147" name="Picture 3" descr="C:\Documents and Settings\stroeva_om\Рабочий стол\скан Еглевская\1 - 0003.jpg"/>
          <p:cNvPicPr>
            <a:picLocks noChangeAspect="1" noChangeArrowheads="1"/>
          </p:cNvPicPr>
          <p:nvPr/>
        </p:nvPicPr>
        <p:blipFill>
          <a:blip r:embed="rId3" cstate="print"/>
          <a:srcRect l="18626" t="27778" r="25494" b="7182"/>
          <a:stretch>
            <a:fillRect/>
          </a:stretch>
        </p:blipFill>
        <p:spPr bwMode="auto">
          <a:xfrm>
            <a:off x="5857884" y="2000240"/>
            <a:ext cx="2974723" cy="4643470"/>
          </a:xfrm>
          <a:prstGeom prst="rect">
            <a:avLst/>
          </a:prstGeom>
          <a:noFill/>
          <a:ln>
            <a:solidFill>
              <a:schemeClr val="tx2">
                <a:lumMod val="75000"/>
              </a:schemeClr>
            </a:solidFill>
          </a:ln>
        </p:spPr>
      </p:pic>
    </p:spTree>
  </p:cSld>
  <p:clrMapOvr>
    <a:masterClrMapping/>
  </p:clrMapOvr>
  <p:transition advTm="12000"/>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2184</TotalTime>
  <Words>4874</Words>
  <Application>Microsoft Office PowerPoint</Application>
  <PresentationFormat>Экран (4:3)</PresentationFormat>
  <Paragraphs>281</Paragraphs>
  <Slides>80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80</vt:i4>
      </vt:variant>
    </vt:vector>
  </HeadingPairs>
  <TitlesOfParts>
    <vt:vector size="81" baseType="lpstr">
      <vt:lpstr>Тема Office</vt:lpstr>
      <vt:lpstr>Слайд 1</vt:lpstr>
      <vt:lpstr>Слайд 2</vt:lpstr>
      <vt:lpstr>Слайд 3</vt:lpstr>
      <vt:lpstr>Слайд 4</vt:lpstr>
      <vt:lpstr>Слайд 5</vt:lpstr>
      <vt:lpstr>Слайд 6</vt:lpstr>
      <vt:lpstr>Слайд 7</vt:lpstr>
      <vt:lpstr>Слайд 8</vt:lpstr>
      <vt:lpstr>С54  Социальная работа с С69 инвалидами / под ред. Н.Ф. Басова // Социальная работа с  различными группами населения: учебное пособие. – М.: КноРус, 2012. - 528 с.</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Лига М.Б. Оценка инвалидами реализации государственной программы «Доступная среда» / М.Б. Лига, И.А. Щеткина, З.Д. Пояркова // Социологические исследования. – 2016. – №4. - С. 75-78 </vt:lpstr>
      <vt:lpstr>Слайд 24</vt:lpstr>
      <vt:lpstr>Слайд 25</vt:lpstr>
      <vt:lpstr>С54 Холостова Е.И. Социальная  Х73 реабилитация : учебное пособие / Е.И. Холостова, Н.Ф. Дементьева. - 2-е изд. - М.: Дашков и К° : [б. и.], 2003. - 340 с. </vt:lpstr>
      <vt:lpstr>Слайд 27</vt:lpstr>
      <vt:lpstr>Слайд 28</vt:lpstr>
      <vt:lpstr>Слайд 29</vt:lpstr>
      <vt:lpstr>Слайд 30</vt:lpstr>
      <vt:lpstr>Слайд 31</vt:lpstr>
      <vt:lpstr>Слайд 32</vt:lpstr>
      <vt:lpstr>Слайд 33</vt:lpstr>
      <vt:lpstr>Слайд 34</vt:lpstr>
      <vt:lpstr>Ахпашева И.Б. Использование информационных и коммуникационных технологий в жизненном самоопределении молодых людей с инвалидностью по зрению. [Электронный ресурс] — Электрон. дан. // Вестник Челябинского государственного педагогического университета. — 2012. — № 3. — С. 19-28. — Режим доступа:http://e.lanbook.com/journal/issue/295258 — Загл. с экрана.</vt:lpstr>
      <vt:lpstr>Слайд 36</vt:lpstr>
      <vt:lpstr>Слайд 37</vt:lpstr>
      <vt:lpstr>Слайд 38</vt:lpstr>
      <vt:lpstr>Кройтор С.Н. Доступ к образованию инвалидов в России: возможности и препятствия / С.Н. Кройтор // Социологические исследования. – 2013. – №5. - С. 104-110</vt:lpstr>
      <vt:lpstr>Слайд 40</vt:lpstr>
      <vt:lpstr>Слайд 41</vt:lpstr>
      <vt:lpstr>Слайд 42</vt:lpstr>
      <vt:lpstr>Слайд 43</vt:lpstr>
      <vt:lpstr>Слайд 44</vt:lpstr>
      <vt:lpstr>Слайд 45</vt:lpstr>
      <vt:lpstr>Слайд 46</vt:lpstr>
      <vt:lpstr>Слайд 47</vt:lpstr>
      <vt:lpstr>Колесникова Е.Ю. Влияние семьи на формирование мотивации к получению высшего профессионального образования у учащихся с инвалидностью / Е.Ю. Колесникова, Е.М. Новикова // Социологические исследования. – 2014. – №4. - С. 124-131</vt:lpstr>
      <vt:lpstr>Кулагина Е.В. Образование детей-инвалидов и детей с ограниченными возможностями здоровья: тенденции и критерии регулирования / Е.В. Кулагина // Социологические исследования. – 2015. – №9. - С. 94-101 </vt:lpstr>
      <vt:lpstr>Слайд 50</vt:lpstr>
      <vt:lpstr>Калининская А.А. Сахарный диабет: заболеваемость, профилактика и организация медицинской помощи на первичном уровне. [Электронный ресурс] — Электрон. дан. // Здоровье, демография, экология финно-угорских народов. — 2016. — № 1. — С. 28-31. — Режим доступа: http://e.lanbook.com/journal/issue/299249 — Загл. с экрана.</vt:lpstr>
      <vt:lpstr>Слайд 52</vt:lpstr>
      <vt:lpstr>Слайд 53</vt:lpstr>
      <vt:lpstr>Кучмаева О.В. Параметры выбора модели образования для детей с ограниченными возможностями здоровья / О.В. Кучмаева, О.Л. Петрякова, Г.В. Сабитова // Социологические исследования. – 2014. – №8. - С. 119-127</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Скучас К.П. Спорт – эффективная мера социализации инвалидов / К.П. Скучас // Социологические исследования. – 2013. –  №9. - С. 149-152 </vt:lpstr>
      <vt:lpstr>Слайд 75</vt:lpstr>
      <vt:lpstr>Слайд 76</vt:lpstr>
      <vt:lpstr>Слайд 77</vt:lpstr>
      <vt:lpstr>Слайд 78</vt:lpstr>
      <vt:lpstr>Слайд 79</vt:lpstr>
      <vt:lpstr>Слайд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krisanova_tn</cp:lastModifiedBy>
  <cp:revision>211</cp:revision>
  <dcterms:modified xsi:type="dcterms:W3CDTF">2017-12-05T10:14:54Z</dcterms:modified>
</cp:coreProperties>
</file>